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7" r:id="rId3"/>
    <p:sldId id="296" r:id="rId4"/>
    <p:sldId id="297" r:id="rId5"/>
    <p:sldId id="299" r:id="rId6"/>
    <p:sldId id="300" r:id="rId7"/>
    <p:sldId id="302" r:id="rId8"/>
    <p:sldId id="303" r:id="rId9"/>
    <p:sldId id="304" r:id="rId10"/>
    <p:sldId id="305" r:id="rId11"/>
    <p:sldId id="315" r:id="rId12"/>
    <p:sldId id="306" r:id="rId13"/>
    <p:sldId id="307" r:id="rId14"/>
    <p:sldId id="308" r:id="rId15"/>
    <p:sldId id="311" r:id="rId16"/>
    <p:sldId id="312" r:id="rId17"/>
    <p:sldId id="313" r:id="rId18"/>
    <p:sldId id="309" r:id="rId19"/>
    <p:sldId id="314" r:id="rId20"/>
    <p:sldId id="316" r:id="rId21"/>
    <p:sldId id="310" r:id="rId22"/>
    <p:sldId id="295"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4" d="100"/>
          <a:sy n="114" d="100"/>
        </p:scale>
        <p:origin x="104" y="17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7" name="Date Placeholder 6"/>
          <p:cNvSpPr>
            <a:spLocks noGrp="1"/>
          </p:cNvSpPr>
          <p:nvPr>
            <p:ph type="dt" sz="half" idx="10"/>
          </p:nvPr>
        </p:nvSpPr>
        <p:spPr/>
        <p:txBody>
          <a:bodyPr/>
          <a:lstStyle/>
          <a:p>
            <a:fld id="{3A8A8CB4-C7B4-44A4-A5CB-275A7199A95F}" type="datetimeFigureOut">
              <a:rPr lang="ru-RU" smtClean="0"/>
              <a:t>28.09.2024</a:t>
            </a:fld>
            <a:endParaRPr lang="ru-RU"/>
          </a:p>
        </p:txBody>
      </p:sp>
      <p:sp>
        <p:nvSpPr>
          <p:cNvPr id="8" name="Slide Number Placeholder 7"/>
          <p:cNvSpPr>
            <a:spLocks noGrp="1"/>
          </p:cNvSpPr>
          <p:nvPr>
            <p:ph type="sldNum" sz="quarter" idx="11"/>
          </p:nvPr>
        </p:nvSpPr>
        <p:spPr/>
        <p:txBody>
          <a:bodyPr/>
          <a:lstStyle/>
          <a:p>
            <a:fld id="{2B2FC397-4D86-4177-89C5-55BF87D067EF}"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8A8CB4-C7B4-44A4-A5CB-275A7199A95F}" type="datetimeFigureOut">
              <a:rPr lang="ru-RU" smtClean="0"/>
              <a:t>28.09.2024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B2FC397-4D86-4177-89C5-55BF87D067EF}"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A8A8CB4-C7B4-44A4-A5CB-275A7199A95F}" type="datetimeFigureOut">
              <a:rPr lang="ru-RU" smtClean="0"/>
              <a:t>28.09.2024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B2FC397-4D86-4177-89C5-55BF87D067EF}" type="slidenum">
              <a:rPr lang="ru-RU" smtClean="0"/>
              <a:t>‹#›</a:t>
            </a:fld>
            <a:endParaRPr lang="ru-RU"/>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A8A8CB4-C7B4-44A4-A5CB-275A7199A95F}" type="datetimeFigureOut">
              <a:rPr lang="ru-RU" smtClean="0"/>
              <a:t>28.09.2024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B2FC397-4D86-4177-89C5-55BF87D067EF}" type="slidenum">
              <a:rPr lang="ru-RU" smtClean="0"/>
              <a:t>‹#›</a:t>
            </a:fld>
            <a:endParaRPr lang="ru-RU"/>
          </a:p>
        </p:txBody>
      </p:sp>
      <p:sp>
        <p:nvSpPr>
          <p:cNvPr id="9" name="Content Placeholder 8"/>
          <p:cNvSpPr>
            <a:spLocks noGrp="1"/>
          </p:cNvSpPr>
          <p:nvPr>
            <p:ph sz="quarter" idx="13"/>
          </p:nvPr>
        </p:nvSpPr>
        <p:spPr>
          <a:xfrm>
            <a:off x="365760" y="1600200"/>
            <a:ext cx="4041648" cy="452628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7" name="Date Placeholder 6"/>
          <p:cNvSpPr>
            <a:spLocks noGrp="1"/>
          </p:cNvSpPr>
          <p:nvPr>
            <p:ph type="dt" sz="half" idx="10"/>
          </p:nvPr>
        </p:nvSpPr>
        <p:spPr/>
        <p:txBody>
          <a:bodyPr/>
          <a:lstStyle/>
          <a:p>
            <a:fld id="{3A8A8CB4-C7B4-44A4-A5CB-275A7199A95F}" type="datetimeFigureOut">
              <a:rPr lang="ru-RU" smtClean="0"/>
              <a:t>28.09.2024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B2FC397-4D86-4177-89C5-55BF87D067EF}" type="slidenum">
              <a:rPr lang="ru-RU" smtClean="0"/>
              <a:t>‹#›</a:t>
            </a:fld>
            <a:endParaRPr lang="ru-RU"/>
          </a:p>
        </p:txBody>
      </p:sp>
      <p:sp>
        <p:nvSpPr>
          <p:cNvPr id="11" name="Content Placeholder 10"/>
          <p:cNvSpPr>
            <a:spLocks noGrp="1"/>
          </p:cNvSpPr>
          <p:nvPr>
            <p:ph sz="quarter" idx="13"/>
          </p:nvPr>
        </p:nvSpPr>
        <p:spPr>
          <a:xfrm>
            <a:off x="457200" y="2212848"/>
            <a:ext cx="4041648" cy="391363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A8A8CB4-C7B4-44A4-A5CB-275A7199A95F}" type="datetimeFigureOut">
              <a:rPr lang="ru-RU" smtClean="0"/>
              <a:t>28.09.2024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B2FC397-4D86-4177-89C5-55BF87D067EF}"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8A8CB4-C7B4-44A4-A5CB-275A7199A95F}" type="datetimeFigureOut">
              <a:rPr lang="ru-RU" smtClean="0"/>
              <a:t>28.09.2024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B2FC397-4D86-4177-89C5-55BF87D067EF}"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8A8CB4-C7B4-44A4-A5CB-275A7199A95F}" type="datetimeFigureOut">
              <a:rPr lang="ru-RU" smtClean="0"/>
              <a:t>28.09.2024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B2FC397-4D86-4177-89C5-55BF87D067EF}"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8A8CB4-C7B4-44A4-A5CB-275A7199A95F}" type="datetimeFigureOut">
              <a:rPr lang="ru-RU" smtClean="0"/>
              <a:t>28.09.2024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B2FC397-4D86-4177-89C5-55BF87D067EF}"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3A8A8CB4-C7B4-44A4-A5CB-275A7199A95F}" type="datetimeFigureOut">
              <a:rPr lang="ru-RU" smtClean="0"/>
              <a:t>28.09.2024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B2FC397-4D86-4177-89C5-55BF87D067EF}"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3A8A8CB4-C7B4-44A4-A5CB-275A7199A95F}" type="datetimeFigureOut">
              <a:rPr lang="ru-RU" smtClean="0"/>
              <a:t>28.09.2024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B2FC397-4D86-4177-89C5-55BF87D067EF}"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3A8A8CB4-C7B4-44A4-A5CB-275A7199A95F}" type="datetimeFigureOut">
              <a:rPr lang="ru-RU" smtClean="0"/>
              <a:t>28.09.2024</a:t>
            </a:fld>
            <a:endParaRPr lang="ru-RU"/>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2B2FC397-4D86-4177-89C5-55BF87D067EF}" type="slidenum">
              <a:rPr lang="ru-RU" smtClean="0"/>
              <a:t>‹#›</a:t>
            </a:fld>
            <a:endParaRPr lang="ru-RU"/>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loginom.ru/blog/apriori"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44624"/>
            <a:ext cx="7772400" cy="4691607"/>
          </a:xfrm>
        </p:spPr>
        <p:txBody>
          <a:bodyPr/>
          <a:lstStyle/>
          <a:p>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Поиск ассоциативных правил</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endParaRPr lang="ru-RU" sz="4000" b="1" dirty="0">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p:txBody>
          <a:bodyPr/>
          <a:lstStyle/>
          <a:p>
            <a:r>
              <a:rPr lang="en-US" dirty="0">
                <a:latin typeface="Times New Roman" pitchFamily="18" charset="0"/>
                <a:cs typeface="Times New Roman" pitchFamily="18" charset="0"/>
              </a:rPr>
              <a:t> </a:t>
            </a:r>
            <a:r>
              <a:rPr lang="ru-RU" dirty="0">
                <a:latin typeface="Times New Roman" pitchFamily="18" charset="0"/>
                <a:cs typeface="Times New Roman" pitchFamily="18" charset="0"/>
              </a:rPr>
              <a:t>Лекция </a:t>
            </a:r>
            <a:r>
              <a:rPr lang="en-US" dirty="0">
                <a:latin typeface="Times New Roman" pitchFamily="18" charset="0"/>
                <a:cs typeface="Times New Roman" pitchFamily="18" charset="0"/>
              </a:rPr>
              <a:t>7</a:t>
            </a:r>
            <a:r>
              <a:rPr lang="ru-RU" dirty="0">
                <a:latin typeface="Times New Roman" pitchFamily="18" charset="0"/>
                <a:cs typeface="Times New Roman" pitchFamily="18" charset="0"/>
              </a:rPr>
              <a:t> (1 </a:t>
            </a:r>
            <a:r>
              <a:rPr lang="ru-RU">
                <a:latin typeface="Times New Roman" pitchFamily="18" charset="0"/>
                <a:cs typeface="Times New Roman" pitchFamily="18" charset="0"/>
              </a:rPr>
              <a:t>час</a:t>
            </a:r>
            <a:r>
              <a:rPr lang="ru-RU"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979204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Основные понятия</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buNone/>
            </a:pPr>
            <a:r>
              <a:rPr lang="ru-RU" sz="2000" b="1" dirty="0">
                <a:solidFill>
                  <a:schemeClr val="tx1"/>
                </a:solidFill>
                <a:latin typeface="Times New Roman" pitchFamily="18" charset="0"/>
                <a:cs typeface="Times New Roman" pitchFamily="18" charset="0"/>
              </a:rPr>
              <a:t>Ассоциативные правила </a:t>
            </a:r>
            <a:r>
              <a:rPr lang="ru-RU" sz="2000" dirty="0">
                <a:solidFill>
                  <a:schemeClr val="tx1"/>
                </a:solidFill>
                <a:latin typeface="Times New Roman" pitchFamily="18" charset="0"/>
                <a:cs typeface="Times New Roman" pitchFamily="18" charset="0"/>
              </a:rPr>
              <a:t>– установление закономерностей между связанными событиями.</a:t>
            </a:r>
          </a:p>
          <a:p>
            <a:pPr marL="0" indent="0" algn="just">
              <a:buNone/>
            </a:pPr>
            <a:endParaRPr lang="ru-RU" sz="2000" dirty="0">
              <a:solidFill>
                <a:schemeClr val="tx1"/>
              </a:solidFill>
              <a:latin typeface="Times New Roman" pitchFamily="18" charset="0"/>
              <a:cs typeface="Times New Roman" pitchFamily="18" charset="0"/>
            </a:endParaRPr>
          </a:p>
          <a:p>
            <a:pPr marL="0" indent="0" algn="just">
              <a:buNone/>
            </a:pPr>
            <a:r>
              <a:rPr lang="ru-RU" sz="2000" dirty="0">
                <a:solidFill>
                  <a:schemeClr val="tx1"/>
                </a:solidFill>
                <a:latin typeface="Times New Roman" pitchFamily="18" charset="0"/>
                <a:cs typeface="Times New Roman" pitchFamily="18" charset="0"/>
              </a:rPr>
              <a:t>Впервые эта задача была предложена для нахождения типичных шаблонов покупок, совершаемых в супермаркетах, поэтому её ещё называют анализом рыночной корзины (</a:t>
            </a:r>
            <a:r>
              <a:rPr lang="ru-RU" sz="2000" dirty="0" err="1">
                <a:solidFill>
                  <a:schemeClr val="tx1"/>
                </a:solidFill>
                <a:latin typeface="Times New Roman" pitchFamily="18" charset="0"/>
                <a:cs typeface="Times New Roman" pitchFamily="18" charset="0"/>
              </a:rPr>
              <a:t>market</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basket</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analysis</a:t>
            </a:r>
            <a:r>
              <a:rPr lang="ru-RU" sz="2000" dirty="0">
                <a:solidFill>
                  <a:schemeClr val="tx1"/>
                </a:solidFill>
                <a:latin typeface="Times New Roman" pitchFamily="18" charset="0"/>
                <a:cs typeface="Times New Roman" pitchFamily="18" charset="0"/>
              </a:rPr>
              <a:t>).</a:t>
            </a:r>
          </a:p>
          <a:p>
            <a:pPr marL="0" indent="0" algn="just">
              <a:buNone/>
            </a:pPr>
            <a:endParaRPr lang="ru-RU" sz="2000" dirty="0">
              <a:solidFill>
                <a:schemeClr val="tx1"/>
              </a:solidFill>
              <a:latin typeface="Times New Roman" pitchFamily="18" charset="0"/>
              <a:cs typeface="Times New Roman" pitchFamily="18" charset="0"/>
            </a:endParaRPr>
          </a:p>
          <a:p>
            <a:pPr marL="0" indent="0" algn="just">
              <a:buNone/>
            </a:pPr>
            <a:r>
              <a:rPr lang="ru-RU" sz="2000" dirty="0">
                <a:solidFill>
                  <a:schemeClr val="tx1"/>
                </a:solidFill>
                <a:latin typeface="Times New Roman" pitchFamily="18" charset="0"/>
                <a:cs typeface="Times New Roman" pitchFamily="18" charset="0"/>
              </a:rPr>
              <a:t>Пусть имеется база данных, состоящая из покупательских транзакций.</a:t>
            </a:r>
          </a:p>
          <a:p>
            <a:pPr marL="0" indent="0" algn="just">
              <a:buNone/>
            </a:pPr>
            <a:r>
              <a:rPr lang="ru-RU" sz="2000" dirty="0">
                <a:solidFill>
                  <a:schemeClr val="tx1"/>
                </a:solidFill>
                <a:latin typeface="Times New Roman" pitchFamily="18" charset="0"/>
                <a:cs typeface="Times New Roman" pitchFamily="18" charset="0"/>
              </a:rPr>
              <a:t>Каждая </a:t>
            </a:r>
            <a:r>
              <a:rPr lang="ru-RU" sz="2000" b="1" dirty="0">
                <a:solidFill>
                  <a:schemeClr val="tx1"/>
                </a:solidFill>
                <a:latin typeface="Times New Roman" pitchFamily="18" charset="0"/>
                <a:cs typeface="Times New Roman" pitchFamily="18" charset="0"/>
              </a:rPr>
              <a:t>транзакция</a:t>
            </a:r>
            <a:r>
              <a:rPr lang="ru-RU" sz="2000" dirty="0">
                <a:solidFill>
                  <a:schemeClr val="tx1"/>
                </a:solidFill>
                <a:latin typeface="Times New Roman" pitchFamily="18" charset="0"/>
                <a:cs typeface="Times New Roman" pitchFamily="18" charset="0"/>
              </a:rPr>
              <a:t> – это набор товаров, купленных покупателем за один визит.</a:t>
            </a:r>
          </a:p>
          <a:p>
            <a:pPr marL="0" indent="0" algn="just">
              <a:buNone/>
            </a:pPr>
            <a:endParaRPr lang="ru-RU" sz="2000" dirty="0">
              <a:solidFill>
                <a:schemeClr val="tx1"/>
              </a:solidFill>
              <a:latin typeface="Times New Roman" pitchFamily="18" charset="0"/>
              <a:cs typeface="Times New Roman" pitchFamily="18" charset="0"/>
            </a:endParaRPr>
          </a:p>
          <a:p>
            <a:pPr marL="0" indent="0" algn="just">
              <a:buNone/>
            </a:pPr>
            <a:r>
              <a:rPr lang="ru-RU" sz="2000" b="1" dirty="0">
                <a:solidFill>
                  <a:schemeClr val="tx1"/>
                </a:solidFill>
                <a:latin typeface="Times New Roman" pitchFamily="18" charset="0"/>
                <a:cs typeface="Times New Roman" pitchFamily="18" charset="0"/>
              </a:rPr>
              <a:t>Предметный набор </a:t>
            </a:r>
            <a:r>
              <a:rPr lang="ru-RU" sz="2000" dirty="0">
                <a:solidFill>
                  <a:schemeClr val="tx1"/>
                </a:solidFill>
                <a:latin typeface="Times New Roman" pitchFamily="18" charset="0"/>
                <a:cs typeface="Times New Roman" pitchFamily="18" charset="0"/>
              </a:rPr>
              <a:t>– это непустое множество предметов, появившихся в одной транзакции.</a:t>
            </a:r>
          </a:p>
        </p:txBody>
      </p:sp>
    </p:spTree>
    <p:extLst>
      <p:ext uri="{BB962C8B-B14F-4D97-AF65-F5344CB8AC3E}">
        <p14:creationId xmlns:p14="http://schemas.microsoft.com/office/powerpoint/2010/main" val="3317848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Основные понятия</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ru-RU" sz="2000" b="1" dirty="0">
                <a:solidFill>
                  <a:schemeClr val="tx1"/>
                </a:solidFill>
                <a:latin typeface="Times New Roman" pitchFamily="18" charset="0"/>
                <a:cs typeface="Times New Roman" pitchFamily="18" charset="0"/>
              </a:rPr>
              <a:t>Целью анализа </a:t>
            </a:r>
            <a:r>
              <a:rPr lang="ru-RU" sz="2000" dirty="0">
                <a:solidFill>
                  <a:schemeClr val="tx1"/>
                </a:solidFill>
                <a:latin typeface="Times New Roman" pitchFamily="18" charset="0"/>
                <a:cs typeface="Times New Roman" pitchFamily="18" charset="0"/>
              </a:rPr>
              <a:t>является установление следующих зависимостей: если в</a:t>
            </a:r>
          </a:p>
          <a:p>
            <a:pPr marL="0" indent="0" algn="just">
              <a:spcBef>
                <a:spcPts val="0"/>
              </a:spcBef>
              <a:buNone/>
            </a:pPr>
            <a:r>
              <a:rPr lang="ru-RU" sz="2000" dirty="0">
                <a:solidFill>
                  <a:schemeClr val="tx1"/>
                </a:solidFill>
                <a:latin typeface="Times New Roman" pitchFamily="18" charset="0"/>
                <a:cs typeface="Times New Roman" pitchFamily="18" charset="0"/>
              </a:rPr>
              <a:t>транзакции встретился некоторый набор элементов </a:t>
            </a:r>
            <a:r>
              <a:rPr lang="en-US" sz="2000" dirty="0" smtClean="0">
                <a:solidFill>
                  <a:schemeClr val="tx1"/>
                </a:solidFill>
                <a:latin typeface="Times New Roman" pitchFamily="18" charset="0"/>
                <a:cs typeface="Times New Roman" pitchFamily="18" charset="0"/>
              </a:rPr>
              <a:t>A</a:t>
            </a:r>
            <a:r>
              <a:rPr lang="ru-RU" sz="2000" dirty="0" smtClean="0">
                <a:solidFill>
                  <a:schemeClr val="tx1"/>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то на основании этого можно сделать вывод о том, что другой набор элементов </a:t>
            </a:r>
            <a:r>
              <a:rPr lang="en-US" sz="2000" dirty="0" smtClean="0">
                <a:solidFill>
                  <a:schemeClr val="tx1"/>
                </a:solidFill>
                <a:latin typeface="Times New Roman" pitchFamily="18" charset="0"/>
                <a:cs typeface="Times New Roman" pitchFamily="18" charset="0"/>
              </a:rPr>
              <a:t>B</a:t>
            </a:r>
            <a:r>
              <a:rPr lang="ru-RU" sz="2000" dirty="0" smtClean="0">
                <a:solidFill>
                  <a:schemeClr val="tx1"/>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также должен появиться в этой транзакции. Установление таких зависимостей дает возможность находить очень простые и понятные правила.</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a:solidFill>
                  <a:schemeClr val="tx1"/>
                </a:solidFill>
                <a:latin typeface="Times New Roman" pitchFamily="18" charset="0"/>
                <a:cs typeface="Times New Roman" pitchFamily="18" charset="0"/>
              </a:rPr>
              <a:t>Ассоциативное правило состоит из двух наборов предметов:</a:t>
            </a:r>
          </a:p>
          <a:p>
            <a:pPr marL="0" indent="0" algn="just">
              <a:spcBef>
                <a:spcPts val="0"/>
              </a:spcBef>
              <a:buNone/>
            </a:pPr>
            <a:r>
              <a:rPr lang="ru-RU" sz="2000" b="1" dirty="0">
                <a:solidFill>
                  <a:schemeClr val="tx1"/>
                </a:solidFill>
                <a:latin typeface="Times New Roman" pitchFamily="18" charset="0"/>
                <a:cs typeface="Times New Roman" pitchFamily="18" charset="0"/>
              </a:rPr>
              <a:t> условие </a:t>
            </a:r>
            <a:r>
              <a:rPr lang="ru-RU" sz="2000" dirty="0">
                <a:solidFill>
                  <a:schemeClr val="tx1"/>
                </a:solidFill>
                <a:latin typeface="Times New Roman" pitchFamily="18" charset="0"/>
                <a:cs typeface="Times New Roman" pitchFamily="18" charset="0"/>
              </a:rPr>
              <a:t>(</a:t>
            </a:r>
            <a:r>
              <a:rPr lang="ru-RU" sz="2000" dirty="0" err="1">
                <a:solidFill>
                  <a:schemeClr val="tx1"/>
                </a:solidFill>
                <a:latin typeface="Times New Roman" pitchFamily="18" charset="0"/>
                <a:cs typeface="Times New Roman" pitchFamily="18" charset="0"/>
              </a:rPr>
              <a:t>antecedent</a:t>
            </a:r>
            <a:r>
              <a:rPr lang="ru-RU" sz="2000" dirty="0">
                <a:solidFill>
                  <a:schemeClr val="tx1"/>
                </a:solidFill>
                <a:latin typeface="Times New Roman" pitchFamily="18" charset="0"/>
                <a:cs typeface="Times New Roman" pitchFamily="18" charset="0"/>
              </a:rPr>
              <a:t>) и </a:t>
            </a:r>
            <a:r>
              <a:rPr lang="ru-RU" sz="2000" b="1" dirty="0">
                <a:solidFill>
                  <a:schemeClr val="tx1"/>
                </a:solidFill>
                <a:latin typeface="Times New Roman" pitchFamily="18" charset="0"/>
                <a:cs typeface="Times New Roman" pitchFamily="18" charset="0"/>
              </a:rPr>
              <a:t>следствие</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consequent</a:t>
            </a:r>
            <a:r>
              <a:rPr lang="ru-RU" sz="2000" dirty="0">
                <a:solidFill>
                  <a:schemeClr val="tx1"/>
                </a:solidFill>
                <a:latin typeface="Times New Roman" pitchFamily="18" charset="0"/>
                <a:cs typeface="Times New Roman" pitchFamily="18" charset="0"/>
              </a:rPr>
              <a:t>).</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a:solidFill>
                  <a:schemeClr val="tx1"/>
                </a:solidFill>
                <a:latin typeface="Times New Roman" pitchFamily="18" charset="0"/>
                <a:cs typeface="Times New Roman" pitchFamily="18" charset="0"/>
              </a:rPr>
              <a:t>«Если условие, то следствие»; </a:t>
            </a:r>
            <a:r>
              <a:rPr lang="en-US" sz="2000" dirty="0" smtClean="0">
                <a:solidFill>
                  <a:schemeClr val="tx1"/>
                </a:solidFill>
                <a:latin typeface="Times New Roman" pitchFamily="18" charset="0"/>
                <a:cs typeface="Times New Roman" pitchFamily="18" charset="0"/>
              </a:rPr>
              <a:t>A</a:t>
            </a:r>
            <a:r>
              <a:rPr lang="ru-RU" sz="2000" dirty="0" smtClean="0">
                <a:solidFill>
                  <a:schemeClr val="tx1"/>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 </a:t>
            </a:r>
            <a:r>
              <a:rPr lang="en-US" sz="2000" dirty="0" smtClean="0">
                <a:solidFill>
                  <a:schemeClr val="tx1"/>
                </a:solidFill>
                <a:latin typeface="Times New Roman" pitchFamily="18" charset="0"/>
                <a:cs typeface="Times New Roman" pitchFamily="18" charset="0"/>
              </a:rPr>
              <a:t>B</a:t>
            </a:r>
            <a:r>
              <a:rPr lang="ru-RU" sz="2000" dirty="0" smtClean="0">
                <a:solidFill>
                  <a:schemeClr val="tx1"/>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«Из </a:t>
            </a:r>
            <a:r>
              <a:rPr lang="en-US" sz="2000" dirty="0" smtClean="0">
                <a:solidFill>
                  <a:schemeClr val="tx1"/>
                </a:solidFill>
                <a:latin typeface="Times New Roman" pitchFamily="18" charset="0"/>
                <a:cs typeface="Times New Roman" pitchFamily="18" charset="0"/>
              </a:rPr>
              <a:t>A</a:t>
            </a:r>
            <a:r>
              <a:rPr lang="ru-RU" sz="2000" dirty="0" smtClean="0">
                <a:solidFill>
                  <a:schemeClr val="tx1"/>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следует </a:t>
            </a:r>
            <a:r>
              <a:rPr lang="en-US" sz="2000" dirty="0" smtClean="0">
                <a:solidFill>
                  <a:schemeClr val="tx1"/>
                </a:solidFill>
                <a:latin typeface="Times New Roman" pitchFamily="18" charset="0"/>
                <a:cs typeface="Times New Roman" pitchFamily="18" charset="0"/>
              </a:rPr>
              <a:t>B</a:t>
            </a:r>
            <a:r>
              <a:rPr lang="ru-RU" sz="2000" dirty="0" smtClean="0">
                <a:solidFill>
                  <a:schemeClr val="tx1"/>
                </a:solidFill>
                <a:latin typeface="Times New Roman" pitchFamily="18" charset="0"/>
                <a:cs typeface="Times New Roman" pitchFamily="18" charset="0"/>
              </a:rPr>
              <a:t>».</a:t>
            </a:r>
            <a:endParaRPr lang="ru-RU" sz="2000" dirty="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a:solidFill>
                  <a:schemeClr val="tx1"/>
                </a:solidFill>
                <a:latin typeface="Times New Roman" pitchFamily="18" charset="0"/>
                <a:cs typeface="Times New Roman" pitchFamily="18" charset="0"/>
              </a:rPr>
              <a:t>Условие и следствие часто называются соответственно </a:t>
            </a:r>
            <a:r>
              <a:rPr lang="ru-RU" sz="2000" dirty="0" smtClean="0">
                <a:solidFill>
                  <a:schemeClr val="tx1"/>
                </a:solidFill>
                <a:latin typeface="Times New Roman" pitchFamily="18" charset="0"/>
                <a:cs typeface="Times New Roman" pitchFamily="18" charset="0"/>
              </a:rPr>
              <a:t>левосторонним (</a:t>
            </a:r>
            <a:r>
              <a:rPr lang="ru-RU" sz="2000" dirty="0" err="1" smtClean="0">
                <a:solidFill>
                  <a:schemeClr val="tx1"/>
                </a:solidFill>
                <a:latin typeface="Times New Roman" pitchFamily="18" charset="0"/>
                <a:cs typeface="Times New Roman" pitchFamily="18" charset="0"/>
              </a:rPr>
              <a:t>left-hand</a:t>
            </a:r>
            <a:r>
              <a:rPr lang="ru-RU" sz="2000" dirty="0" smtClean="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side</a:t>
            </a:r>
            <a:r>
              <a:rPr lang="ru-RU" sz="2000" dirty="0">
                <a:solidFill>
                  <a:schemeClr val="tx1"/>
                </a:solidFill>
                <a:latin typeface="Times New Roman" pitchFamily="18" charset="0"/>
                <a:cs typeface="Times New Roman" pitchFamily="18" charset="0"/>
              </a:rPr>
              <a:t> – LHS) и правосторонним (</a:t>
            </a:r>
            <a:r>
              <a:rPr lang="ru-RU" sz="2000" dirty="0" err="1">
                <a:solidFill>
                  <a:schemeClr val="tx1"/>
                </a:solidFill>
                <a:latin typeface="Times New Roman" pitchFamily="18" charset="0"/>
                <a:cs typeface="Times New Roman" pitchFamily="18" charset="0"/>
              </a:rPr>
              <a:t>right-hand</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side</a:t>
            </a:r>
            <a:r>
              <a:rPr lang="ru-RU" sz="2000" dirty="0">
                <a:solidFill>
                  <a:schemeClr val="tx1"/>
                </a:solidFill>
                <a:latin typeface="Times New Roman" pitchFamily="18" charset="0"/>
                <a:cs typeface="Times New Roman" pitchFamily="18" charset="0"/>
              </a:rPr>
              <a:t> – RHS) компонентами ассоциативного правила.</a:t>
            </a:r>
          </a:p>
        </p:txBody>
      </p:sp>
    </p:spTree>
    <p:extLst>
      <p:ext uri="{BB962C8B-B14F-4D97-AF65-F5344CB8AC3E}">
        <p14:creationId xmlns:p14="http://schemas.microsoft.com/office/powerpoint/2010/main" val="1304933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Объективные показатели значимости ассоциативных правил</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ru-RU" sz="2000" b="1" u="sng" dirty="0">
                <a:solidFill>
                  <a:schemeClr val="tx1"/>
                </a:solidFill>
                <a:latin typeface="Times New Roman" pitchFamily="18" charset="0"/>
                <a:cs typeface="Times New Roman" pitchFamily="18" charset="0"/>
              </a:rPr>
              <a:t>Поддержка</a:t>
            </a:r>
            <a:r>
              <a:rPr lang="ru-RU" sz="2000" dirty="0">
                <a:solidFill>
                  <a:schemeClr val="tx1"/>
                </a:solidFill>
                <a:latin typeface="Times New Roman" pitchFamily="18" charset="0"/>
                <a:cs typeface="Times New Roman" pitchFamily="18" charset="0"/>
              </a:rPr>
              <a:t> – количество или процент транзакций, содержащих как условие, так и следствие. </a:t>
            </a:r>
          </a:p>
          <a:p>
            <a:pPr marL="0" indent="0" algn="just">
              <a:spcBef>
                <a:spcPts val="0"/>
              </a:spcBef>
              <a:buNone/>
            </a:pPr>
            <a:r>
              <a:rPr lang="ru-RU" sz="2000" dirty="0">
                <a:solidFill>
                  <a:schemeClr val="tx1"/>
                </a:solidFill>
                <a:latin typeface="Times New Roman" pitchFamily="18" charset="0"/>
                <a:cs typeface="Times New Roman" pitchFamily="18" charset="0"/>
              </a:rPr>
              <a:t>Правило </a:t>
            </a:r>
            <a:r>
              <a:rPr lang="en-US" sz="2000" dirty="0" smtClean="0">
                <a:solidFill>
                  <a:schemeClr val="tx1"/>
                </a:solidFill>
                <a:latin typeface="Times New Roman" pitchFamily="18" charset="0"/>
                <a:cs typeface="Times New Roman" pitchFamily="18" charset="0"/>
              </a:rPr>
              <a:t>A</a:t>
            </a:r>
            <a:r>
              <a:rPr lang="ru-RU" sz="2000" dirty="0" smtClean="0">
                <a:solidFill>
                  <a:schemeClr val="tx1"/>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 </a:t>
            </a:r>
            <a:r>
              <a:rPr lang="en-US" sz="2000" dirty="0" smtClean="0">
                <a:solidFill>
                  <a:schemeClr val="tx1"/>
                </a:solidFill>
                <a:latin typeface="Times New Roman" pitchFamily="18" charset="0"/>
                <a:cs typeface="Times New Roman" pitchFamily="18" charset="0"/>
              </a:rPr>
              <a:t>B</a:t>
            </a:r>
            <a:r>
              <a:rPr lang="ru-RU" sz="2000" dirty="0" smtClean="0">
                <a:solidFill>
                  <a:schemeClr val="tx1"/>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имеет поддержку S (</a:t>
            </a:r>
            <a:r>
              <a:rPr lang="ru-RU" sz="2000" dirty="0" err="1">
                <a:solidFill>
                  <a:schemeClr val="tx1"/>
                </a:solidFill>
                <a:latin typeface="Times New Roman" pitchFamily="18" charset="0"/>
                <a:cs typeface="Times New Roman" pitchFamily="18" charset="0"/>
              </a:rPr>
              <a:t>support</a:t>
            </a:r>
            <a:r>
              <a:rPr lang="ru-RU" sz="2000" dirty="0">
                <a:solidFill>
                  <a:schemeClr val="tx1"/>
                </a:solidFill>
                <a:latin typeface="Times New Roman" pitchFamily="18" charset="0"/>
                <a:cs typeface="Times New Roman" pitchFamily="18" charset="0"/>
              </a:rPr>
              <a:t>), если:</a:t>
            </a:r>
          </a:p>
          <a:p>
            <a:pPr marL="0" indent="0" algn="just">
              <a:spcBef>
                <a:spcPts val="0"/>
              </a:spcBef>
              <a:buNone/>
            </a:pPr>
            <a:endParaRPr lang="ru-RU" sz="2000" dirty="0" smtClean="0">
              <a:solidFill>
                <a:srgbClr val="FF0000"/>
              </a:solidFill>
              <a:latin typeface="Times New Roman" pitchFamily="18" charset="0"/>
              <a:cs typeface="Times New Roman" pitchFamily="18" charset="0"/>
            </a:endParaRPr>
          </a:p>
          <a:p>
            <a:pPr marL="0" indent="0" algn="just">
              <a:spcBef>
                <a:spcPts val="0"/>
              </a:spcBef>
              <a:buNone/>
            </a:pPr>
            <a:endParaRPr lang="ru-RU" sz="2000" dirty="0">
              <a:solidFill>
                <a:srgbClr val="FF0000"/>
              </a:solidFill>
              <a:latin typeface="Times New Roman" pitchFamily="18" charset="0"/>
              <a:cs typeface="Times New Roman" pitchFamily="18" charset="0"/>
            </a:endParaRPr>
          </a:p>
          <a:p>
            <a:pPr marL="0" indent="0" algn="just">
              <a:spcBef>
                <a:spcPts val="0"/>
              </a:spcBef>
              <a:buNone/>
            </a:pPr>
            <a:endParaRPr lang="ru-RU" sz="2000" dirty="0" smtClean="0">
              <a:solidFill>
                <a:srgbClr val="FF0000"/>
              </a:solidFill>
              <a:latin typeface="Times New Roman" pitchFamily="18" charset="0"/>
              <a:cs typeface="Times New Roman" pitchFamily="18" charset="0"/>
            </a:endParaRPr>
          </a:p>
          <a:p>
            <a:pPr marL="0" indent="0" algn="just">
              <a:spcBef>
                <a:spcPts val="0"/>
              </a:spcBef>
              <a:buNone/>
            </a:pPr>
            <a:endParaRPr lang="ru-RU" sz="2000" dirty="0">
              <a:solidFill>
                <a:srgbClr val="FF0000"/>
              </a:solidFill>
              <a:latin typeface="Times New Roman" pitchFamily="18" charset="0"/>
              <a:cs typeface="Times New Roman" pitchFamily="18" charset="0"/>
            </a:endParaRPr>
          </a:p>
          <a:p>
            <a:pPr marL="0" indent="0" algn="just">
              <a:spcBef>
                <a:spcPts val="0"/>
              </a:spcBef>
              <a:buNone/>
            </a:pPr>
            <a:r>
              <a:rPr lang="ru-RU" sz="2000" b="1" u="sng" dirty="0">
                <a:solidFill>
                  <a:schemeClr val="tx1"/>
                </a:solidFill>
                <a:latin typeface="Times New Roman" pitchFamily="18" charset="0"/>
                <a:cs typeface="Times New Roman" pitchFamily="18" charset="0"/>
              </a:rPr>
              <a:t>Достоверность</a:t>
            </a:r>
            <a:r>
              <a:rPr lang="ru-RU" sz="2000" dirty="0">
                <a:solidFill>
                  <a:schemeClr val="tx1"/>
                </a:solidFill>
                <a:latin typeface="Times New Roman" pitchFamily="18" charset="0"/>
                <a:cs typeface="Times New Roman" pitchFamily="18" charset="0"/>
              </a:rPr>
              <a:t> ассоциативного правила (</a:t>
            </a:r>
            <a:r>
              <a:rPr lang="ru-RU" sz="2000" dirty="0" err="1">
                <a:solidFill>
                  <a:schemeClr val="tx1"/>
                </a:solidFill>
                <a:latin typeface="Times New Roman" pitchFamily="18" charset="0"/>
                <a:cs typeface="Times New Roman" pitchFamily="18" charset="0"/>
              </a:rPr>
              <a:t>confidence</a:t>
            </a:r>
            <a:r>
              <a:rPr lang="ru-RU" sz="2000" dirty="0">
                <a:solidFill>
                  <a:schemeClr val="tx1"/>
                </a:solidFill>
                <a:latin typeface="Times New Roman" pitchFamily="18" charset="0"/>
                <a:cs typeface="Times New Roman" pitchFamily="18" charset="0"/>
              </a:rPr>
              <a:t>) С представляет собой меру точности правила и определяется, как отношение количества транзакций, содержащих условие и следствие, к количеству транзакций, содержащих только </a:t>
            </a:r>
            <a:r>
              <a:rPr lang="ru-RU" sz="2000" dirty="0" smtClean="0">
                <a:solidFill>
                  <a:schemeClr val="tx1"/>
                </a:solidFill>
                <a:latin typeface="Times New Roman" pitchFamily="18" charset="0"/>
                <a:cs typeface="Times New Roman" pitchFamily="18" charset="0"/>
              </a:rPr>
              <a:t>условие:</a:t>
            </a:r>
            <a:endParaRPr lang="ru-RU" sz="2000" dirty="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2564904"/>
            <a:ext cx="7724124" cy="491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5147908"/>
            <a:ext cx="7724124" cy="491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1074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Объективные показатели значимости ассоциативных правил</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ru-RU" sz="2000" b="1" dirty="0">
                <a:solidFill>
                  <a:schemeClr val="tx1"/>
                </a:solidFill>
                <a:latin typeface="Times New Roman" pitchFamily="18" charset="0"/>
                <a:cs typeface="Times New Roman" pitchFamily="18" charset="0"/>
              </a:rPr>
              <a:t>Пример. </a:t>
            </a:r>
            <a:r>
              <a:rPr lang="ru-RU" sz="2000" dirty="0">
                <a:solidFill>
                  <a:schemeClr val="tx1"/>
                </a:solidFill>
                <a:latin typeface="Times New Roman" pitchFamily="18" charset="0"/>
                <a:cs typeface="Times New Roman" pitchFamily="18" charset="0"/>
              </a:rPr>
              <a:t>Пусть 75 % транзакций, содержащих хлеб, также содержат молоко, а 3 % от общего числа всех транзакций содержат оба товара, тогда 75 % – это достоверность правила, а 3 % – это поддержка.</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a:solidFill>
                  <a:schemeClr val="tx1"/>
                </a:solidFill>
                <a:latin typeface="Times New Roman" pitchFamily="18" charset="0"/>
                <a:cs typeface="Times New Roman" pitchFamily="18" charset="0"/>
              </a:rPr>
              <a:t>Если поддержка и достоверность достаточно высоки, можно с большой вероятностью утверждать, что любая будущая транзакция, которая включает условие, будет также содержать и следствие.</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smtClean="0">
                <a:solidFill>
                  <a:schemeClr val="tx1"/>
                </a:solidFill>
                <a:latin typeface="Times New Roman" pitchFamily="18" charset="0"/>
                <a:cs typeface="Times New Roman" pitchFamily="18" charset="0"/>
              </a:rPr>
              <a:t>Алгоритмы </a:t>
            </a:r>
            <a:r>
              <a:rPr lang="ru-RU" sz="2000" dirty="0">
                <a:solidFill>
                  <a:schemeClr val="tx1"/>
                </a:solidFill>
                <a:latin typeface="Times New Roman" pitchFamily="18" charset="0"/>
                <a:cs typeface="Times New Roman" pitchFamily="18" charset="0"/>
              </a:rPr>
              <a:t>поиска ассоциативных правил предназначены для нахождения всех правил вида </a:t>
            </a:r>
            <a:r>
              <a:rPr lang="en-US" sz="2000" dirty="0" smtClean="0">
                <a:solidFill>
                  <a:schemeClr val="tx1"/>
                </a:solidFill>
                <a:latin typeface="Times New Roman" pitchFamily="18" charset="0"/>
                <a:cs typeface="Times New Roman" pitchFamily="18" charset="0"/>
              </a:rPr>
              <a:t>A</a:t>
            </a:r>
            <a:r>
              <a:rPr lang="ru-RU" sz="2000" dirty="0" smtClean="0">
                <a:solidFill>
                  <a:schemeClr val="tx1"/>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 </a:t>
            </a:r>
            <a:r>
              <a:rPr lang="en-US" sz="2000" dirty="0" smtClean="0">
                <a:solidFill>
                  <a:schemeClr val="tx1"/>
                </a:solidFill>
                <a:latin typeface="Times New Roman" pitchFamily="18" charset="0"/>
                <a:cs typeface="Times New Roman" pitchFamily="18" charset="0"/>
              </a:rPr>
              <a:t>B</a:t>
            </a:r>
            <a:r>
              <a:rPr lang="ru-RU" sz="2000" dirty="0" smtClean="0">
                <a:solidFill>
                  <a:schemeClr val="tx1"/>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причем поддержка и достоверность этих правил должны находиться в рамках некоторых наперед заданных границ, называемых </a:t>
            </a:r>
            <a:r>
              <a:rPr lang="ru-RU" sz="2000" b="1" u="sng" dirty="0" smtClean="0">
                <a:solidFill>
                  <a:schemeClr val="tx1"/>
                </a:solidFill>
                <a:latin typeface="Times New Roman" pitchFamily="18" charset="0"/>
                <a:cs typeface="Times New Roman" pitchFamily="18" charset="0"/>
              </a:rPr>
              <a:t>минимальной </a:t>
            </a:r>
            <a:r>
              <a:rPr lang="ru-RU" sz="2000" b="1" u="sng" dirty="0">
                <a:solidFill>
                  <a:schemeClr val="tx1"/>
                </a:solidFill>
                <a:latin typeface="Times New Roman" pitchFamily="18" charset="0"/>
                <a:cs typeface="Times New Roman" pitchFamily="18" charset="0"/>
              </a:rPr>
              <a:t>и максимальной </a:t>
            </a:r>
            <a:r>
              <a:rPr lang="ru-RU" sz="2000" b="1" u="sng" dirty="0" smtClean="0">
                <a:solidFill>
                  <a:schemeClr val="tx1"/>
                </a:solidFill>
                <a:latin typeface="Times New Roman" pitchFamily="18" charset="0"/>
                <a:cs typeface="Times New Roman" pitchFamily="18" charset="0"/>
              </a:rPr>
              <a:t>поддержкой,</a:t>
            </a:r>
            <a:r>
              <a:rPr lang="ru-RU" sz="2000" u="sng" dirty="0" smtClean="0">
                <a:solidFill>
                  <a:schemeClr val="tx1"/>
                </a:solidFill>
                <a:latin typeface="Times New Roman" pitchFamily="18" charset="0"/>
                <a:cs typeface="Times New Roman" pitchFamily="18" charset="0"/>
              </a:rPr>
              <a:t> </a:t>
            </a:r>
            <a:r>
              <a:rPr lang="ru-RU" sz="2000" b="1" u="sng" dirty="0" smtClean="0">
                <a:solidFill>
                  <a:schemeClr val="tx1"/>
                </a:solidFill>
                <a:latin typeface="Times New Roman" pitchFamily="18" charset="0"/>
                <a:cs typeface="Times New Roman" pitchFamily="18" charset="0"/>
              </a:rPr>
              <a:t>минимальной </a:t>
            </a:r>
            <a:r>
              <a:rPr lang="ru-RU" sz="2000" b="1" u="sng" dirty="0">
                <a:solidFill>
                  <a:schemeClr val="tx1"/>
                </a:solidFill>
                <a:latin typeface="Times New Roman" pitchFamily="18" charset="0"/>
                <a:cs typeface="Times New Roman" pitchFamily="18" charset="0"/>
              </a:rPr>
              <a:t>и максимальной достоверностью</a:t>
            </a:r>
            <a:r>
              <a:rPr lang="ru-RU" sz="2000" dirty="0">
                <a:solidFill>
                  <a:schemeClr val="tx1"/>
                </a:solidFill>
                <a:latin typeface="Times New Roman" pitchFamily="18" charset="0"/>
                <a:cs typeface="Times New Roman" pitchFamily="18" charset="0"/>
              </a:rPr>
              <a:t>.</a:t>
            </a:r>
          </a:p>
        </p:txBody>
      </p:sp>
    </p:spTree>
    <p:extLst>
      <p:ext uri="{BB962C8B-B14F-4D97-AF65-F5344CB8AC3E}">
        <p14:creationId xmlns:p14="http://schemas.microsoft.com/office/powerpoint/2010/main" val="769203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Субъективные показатели значимости ассоциативных правил</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ru-RU" sz="2000" b="1" dirty="0">
                <a:solidFill>
                  <a:schemeClr val="tx1"/>
                </a:solidFill>
                <a:latin typeface="Times New Roman" pitchFamily="18" charset="0"/>
                <a:cs typeface="Times New Roman" pitchFamily="18" charset="0"/>
              </a:rPr>
              <a:t>Лифт (</a:t>
            </a:r>
            <a:r>
              <a:rPr lang="ru-RU" sz="2000" b="1" dirty="0" err="1">
                <a:solidFill>
                  <a:schemeClr val="tx1"/>
                </a:solidFill>
                <a:latin typeface="Times New Roman" pitchFamily="18" charset="0"/>
                <a:cs typeface="Times New Roman" pitchFamily="18" charset="0"/>
              </a:rPr>
              <a:t>lift</a:t>
            </a:r>
            <a:r>
              <a:rPr lang="ru-RU" sz="2000" b="1" dirty="0">
                <a:solidFill>
                  <a:schemeClr val="tx1"/>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 это отношение частоты появления условия в транзакциях, которые также содержат и следствие, к частоте появления следствия в целом:</a:t>
            </a:r>
          </a:p>
          <a:p>
            <a:pPr marL="0" indent="0" algn="just">
              <a:spcBef>
                <a:spcPts val="0"/>
              </a:spcBef>
              <a:buNone/>
            </a:pPr>
            <a:r>
              <a:rPr lang="ru-RU" sz="2000" dirty="0">
                <a:solidFill>
                  <a:schemeClr val="tx1"/>
                </a:solidFill>
                <a:latin typeface="Times New Roman" pitchFamily="18" charset="0"/>
                <a:cs typeface="Times New Roman" pitchFamily="18" charset="0"/>
              </a:rPr>
              <a:t>L(A → B) = C(A → B) / S(B).</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a:solidFill>
                  <a:schemeClr val="tx1"/>
                </a:solidFill>
                <a:latin typeface="Times New Roman" pitchFamily="18" charset="0"/>
                <a:cs typeface="Times New Roman" pitchFamily="18" charset="0"/>
              </a:rPr>
              <a:t>Лифт является обобщенной мерой связи двух предметных наборов: </a:t>
            </a:r>
            <a:r>
              <a:rPr lang="ru-RU" sz="2000" dirty="0" smtClean="0">
                <a:solidFill>
                  <a:schemeClr val="tx1"/>
                </a:solidFill>
                <a:latin typeface="Times New Roman" pitchFamily="18" charset="0"/>
                <a:cs typeface="Times New Roman" pitchFamily="18" charset="0"/>
              </a:rPr>
              <a:t>при значениях </a:t>
            </a:r>
            <a:r>
              <a:rPr lang="ru-RU" sz="2000" dirty="0">
                <a:solidFill>
                  <a:schemeClr val="tx1"/>
                </a:solidFill>
                <a:latin typeface="Times New Roman" pitchFamily="18" charset="0"/>
                <a:cs typeface="Times New Roman" pitchFamily="18" charset="0"/>
              </a:rPr>
              <a:t>лифта &gt; 1 связь положительная, при 1 она отсутствует, а при значениях &lt; 1 – отрицательная. Значения лифта большие, чем единица, показывают, что условие чаще появляется в транзакциях, содержащих следствие, чем в остальных.</a:t>
            </a:r>
          </a:p>
        </p:txBody>
      </p:sp>
    </p:spTree>
    <p:extLst>
      <p:ext uri="{BB962C8B-B14F-4D97-AF65-F5344CB8AC3E}">
        <p14:creationId xmlns:p14="http://schemas.microsoft.com/office/powerpoint/2010/main" val="4167370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Субъективные показатели значимости ассоциативных правил</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ru-RU" sz="2000" b="1" dirty="0" err="1">
                <a:solidFill>
                  <a:schemeClr val="tx1"/>
                </a:solidFill>
                <a:latin typeface="Times New Roman" pitchFamily="18" charset="0"/>
                <a:cs typeface="Times New Roman" pitchFamily="18" charset="0"/>
              </a:rPr>
              <a:t>Левередж</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leverage</a:t>
            </a:r>
            <a:r>
              <a:rPr lang="ru-RU" sz="2000" b="1" dirty="0">
                <a:solidFill>
                  <a:schemeClr val="tx1"/>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 это разность между наблюдаемой частотой, с кото-</a:t>
            </a:r>
          </a:p>
          <a:p>
            <a:pPr marL="0" indent="0" algn="just">
              <a:spcBef>
                <a:spcPts val="0"/>
              </a:spcBef>
              <a:buNone/>
            </a:pPr>
            <a:r>
              <a:rPr lang="ru-RU" sz="2000" dirty="0">
                <a:solidFill>
                  <a:schemeClr val="tx1"/>
                </a:solidFill>
                <a:latin typeface="Times New Roman" pitchFamily="18" charset="0"/>
                <a:cs typeface="Times New Roman" pitchFamily="18" charset="0"/>
              </a:rPr>
              <a:t>рой условие и следствие появляются совместно (то есть поддержкой ассоциации), и произведением частот появления (поддержек) условия и следствия по отдельности: T(A →B) = S(A →B) – S(A)S(B).</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a:solidFill>
                  <a:schemeClr val="tx1"/>
                </a:solidFill>
                <a:latin typeface="Times New Roman" pitchFamily="18" charset="0"/>
                <a:cs typeface="Times New Roman" pitchFamily="18" charset="0"/>
              </a:rPr>
              <a:t>Если Левередж≈0, то правило не значимо.</a:t>
            </a:r>
          </a:p>
          <a:p>
            <a:pPr marL="0" indent="0" algn="just">
              <a:spcBef>
                <a:spcPts val="0"/>
              </a:spcBef>
              <a:buNone/>
            </a:pP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476294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smtClean="0">
                <a:effectLst/>
                <a:latin typeface="Times New Roman" pitchFamily="18" charset="0"/>
                <a:cs typeface="Times New Roman" pitchFamily="18" charset="0"/>
              </a:rPr>
              <a:t>Алгоритм </a:t>
            </a:r>
            <a:r>
              <a:rPr lang="en-US" sz="2000" b="1" dirty="0" err="1" smtClean="0">
                <a:effectLst/>
                <a:latin typeface="Times New Roman" pitchFamily="18" charset="0"/>
                <a:cs typeface="Times New Roman" pitchFamily="18" charset="0"/>
              </a:rPr>
              <a:t>Apriori</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ru-RU" sz="2000" dirty="0">
                <a:solidFill>
                  <a:schemeClr val="tx1"/>
                </a:solidFill>
                <a:latin typeface="Times New Roman" pitchFamily="18" charset="0"/>
                <a:cs typeface="Times New Roman" pitchFamily="18" charset="0"/>
              </a:rPr>
              <a:t>Поиск ассоциативных правил </a:t>
            </a:r>
            <a:r>
              <a:rPr lang="ru-RU" sz="2000" dirty="0" smtClean="0">
                <a:solidFill>
                  <a:schemeClr val="tx1"/>
                </a:solidFill>
                <a:latin typeface="Times New Roman" pitchFamily="18" charset="0"/>
                <a:cs typeface="Times New Roman" pitchFamily="18" charset="0"/>
              </a:rPr>
              <a:t>– алгоритм </a:t>
            </a:r>
            <a:r>
              <a:rPr lang="ru-RU" sz="2000" dirty="0" err="1">
                <a:solidFill>
                  <a:schemeClr val="tx1"/>
                </a:solidFill>
                <a:latin typeface="Times New Roman" pitchFamily="18" charset="0"/>
                <a:cs typeface="Times New Roman" pitchFamily="18" charset="0"/>
              </a:rPr>
              <a:t>Apriori</a:t>
            </a:r>
            <a:r>
              <a:rPr lang="ru-RU" sz="2000" dirty="0">
                <a:solidFill>
                  <a:schemeClr val="tx1"/>
                </a:solidFill>
                <a:latin typeface="Times New Roman" pitchFamily="18" charset="0"/>
                <a:cs typeface="Times New Roman" pitchFamily="18" charset="0"/>
              </a:rPr>
              <a:t> (1994 г</a:t>
            </a:r>
            <a:r>
              <a:rPr lang="ru-RU" sz="2000" dirty="0" smtClean="0">
                <a:solidFill>
                  <a:schemeClr val="tx1"/>
                </a:solidFill>
                <a:latin typeface="Times New Roman" pitchFamily="18" charset="0"/>
                <a:cs typeface="Times New Roman" pitchFamily="18" charset="0"/>
              </a:rPr>
              <a:t>.).</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a:solidFill>
                  <a:schemeClr val="tx1"/>
                </a:solidFill>
                <a:latin typeface="Times New Roman" pitchFamily="18" charset="0"/>
                <a:cs typeface="Times New Roman" pitchFamily="18" charset="0"/>
              </a:rPr>
              <a:t>Прокопенко Н.Ю. Системы поддержки принятия решений [Электронный ресурс]: </a:t>
            </a:r>
            <a:r>
              <a:rPr lang="ru-RU" sz="2000" dirty="0" err="1">
                <a:solidFill>
                  <a:schemeClr val="tx1"/>
                </a:solidFill>
                <a:latin typeface="Times New Roman" pitchFamily="18" charset="0"/>
                <a:cs typeface="Times New Roman" pitchFamily="18" charset="0"/>
              </a:rPr>
              <a:t>учеб</a:t>
            </a:r>
            <a:r>
              <a:rPr lang="ru-RU" sz="2000" dirty="0">
                <a:solidFill>
                  <a:schemeClr val="tx1"/>
                </a:solidFill>
                <a:latin typeface="Times New Roman" pitchFamily="18" charset="0"/>
                <a:cs typeface="Times New Roman" pitchFamily="18" charset="0"/>
              </a:rPr>
              <a:t>. пособие /Н. Ю. Прокопенко; </a:t>
            </a:r>
            <a:r>
              <a:rPr lang="ru-RU" sz="2000" dirty="0" err="1">
                <a:solidFill>
                  <a:schemeClr val="tx1"/>
                </a:solidFill>
                <a:latin typeface="Times New Roman" pitchFamily="18" charset="0"/>
                <a:cs typeface="Times New Roman" pitchFamily="18" charset="0"/>
              </a:rPr>
              <a:t>Нижегор</a:t>
            </a:r>
            <a:r>
              <a:rPr lang="ru-RU" sz="2000" dirty="0">
                <a:solidFill>
                  <a:schemeClr val="tx1"/>
                </a:solidFill>
                <a:latin typeface="Times New Roman" pitchFamily="18" charset="0"/>
                <a:cs typeface="Times New Roman" pitchFamily="18" charset="0"/>
              </a:rPr>
              <a:t>. гос. архитектур.-строит. ун-т. – Н. Новгород: ННГАСУ, 2017. – 188 с. ISBN 978-5-528-00202-6</a:t>
            </a:r>
            <a:r>
              <a:rPr lang="ru-RU" sz="2000" dirty="0" smtClean="0">
                <a:solidFill>
                  <a:schemeClr val="tx1"/>
                </a:solidFill>
                <a:latin typeface="Times New Roman" pitchFamily="18" charset="0"/>
                <a:cs typeface="Times New Roman" pitchFamily="18" charset="0"/>
              </a:rPr>
              <a:t>.</a:t>
            </a:r>
            <a:endParaRPr lang="en-US" sz="2000" dirty="0" smtClean="0">
              <a:solidFill>
                <a:schemeClr val="tx1"/>
              </a:solidFill>
              <a:latin typeface="Times New Roman" pitchFamily="18" charset="0"/>
              <a:cs typeface="Times New Roman" pitchFamily="18" charset="0"/>
            </a:endParaRPr>
          </a:p>
          <a:p>
            <a:pPr marL="0" indent="0" algn="just">
              <a:spcBef>
                <a:spcPts val="0"/>
              </a:spcBef>
              <a:buNone/>
            </a:pPr>
            <a:endParaRPr lang="en-US" sz="2000" dirty="0" smtClean="0">
              <a:solidFill>
                <a:schemeClr val="tx1"/>
              </a:solidFill>
              <a:latin typeface="Times New Roman" pitchFamily="18" charset="0"/>
              <a:cs typeface="Times New Roman" pitchFamily="18" charset="0"/>
            </a:endParaRPr>
          </a:p>
          <a:p>
            <a:pPr marL="0" indent="0" algn="just">
              <a:spcBef>
                <a:spcPts val="0"/>
              </a:spcBef>
              <a:buNone/>
            </a:pPr>
            <a:r>
              <a:rPr lang="ru-RU" sz="2000" dirty="0" smtClean="0">
                <a:solidFill>
                  <a:schemeClr val="tx1"/>
                </a:solidFill>
                <a:latin typeface="Times New Roman" pitchFamily="18" charset="0"/>
                <a:cs typeface="Times New Roman" pitchFamily="18" charset="0"/>
              </a:rPr>
              <a:t>Стр. 78-82.</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endParaRPr lang="ru-RU" sz="2000" dirty="0" smtClean="0">
              <a:solidFill>
                <a:schemeClr val="tx1"/>
              </a:solidFill>
              <a:latin typeface="Times New Roman" pitchFamily="18" charset="0"/>
              <a:cs typeface="Times New Roman" pitchFamily="18" charset="0"/>
            </a:endParaRPr>
          </a:p>
          <a:p>
            <a:pPr marL="0" indent="0" algn="just">
              <a:spcBef>
                <a:spcPts val="0"/>
              </a:spcBef>
              <a:buNone/>
            </a:pPr>
            <a:r>
              <a:rPr lang="en-US" sz="2000" dirty="0">
                <a:solidFill>
                  <a:schemeClr val="tx1"/>
                </a:solidFill>
                <a:latin typeface="Times New Roman" pitchFamily="18" charset="0"/>
                <a:cs typeface="Times New Roman" pitchFamily="18" charset="0"/>
                <a:hlinkClick r:id="rId2"/>
              </a:rPr>
              <a:t>https://</a:t>
            </a:r>
            <a:r>
              <a:rPr lang="en-US" sz="2000" dirty="0" smtClean="0">
                <a:solidFill>
                  <a:schemeClr val="tx1"/>
                </a:solidFill>
                <a:latin typeface="Times New Roman" pitchFamily="18" charset="0"/>
                <a:cs typeface="Times New Roman" pitchFamily="18" charset="0"/>
                <a:hlinkClick r:id="rId2"/>
              </a:rPr>
              <a:t>loginom.ru/blog/apriori</a:t>
            </a:r>
            <a:endParaRPr lang="ru-RU" sz="2000" dirty="0" smtClean="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701140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Пример </a:t>
            </a:r>
            <a:r>
              <a:rPr lang="ru-RU" sz="2000" b="1" dirty="0" smtClean="0">
                <a:effectLst/>
                <a:latin typeface="Times New Roman" pitchFamily="18" charset="0"/>
                <a:cs typeface="Times New Roman" pitchFamily="18" charset="0"/>
              </a:rPr>
              <a:t>поиска </a:t>
            </a:r>
            <a:r>
              <a:rPr lang="ru-RU" sz="2000" b="1" dirty="0">
                <a:effectLst/>
                <a:latin typeface="Times New Roman" pitchFamily="18" charset="0"/>
                <a:cs typeface="Times New Roman" pitchFamily="18" charset="0"/>
              </a:rPr>
              <a:t>ассоциативных правил в </a:t>
            </a:r>
            <a:br>
              <a:rPr lang="ru-RU" sz="2000" b="1" dirty="0">
                <a:effectLst/>
                <a:latin typeface="Times New Roman" pitchFamily="18" charset="0"/>
                <a:cs typeface="Times New Roman" pitchFamily="18" charset="0"/>
              </a:rPr>
            </a:br>
            <a:r>
              <a:rPr lang="ru-RU" sz="2000" b="1" dirty="0">
                <a:effectLst/>
                <a:latin typeface="Times New Roman" pitchFamily="18" charset="0"/>
                <a:cs typeface="Times New Roman" pitchFamily="18" charset="0"/>
              </a:rPr>
              <a:t>АП </a:t>
            </a:r>
            <a:r>
              <a:rPr lang="ru-RU" sz="2000" b="1" dirty="0" err="1">
                <a:effectLst/>
                <a:latin typeface="Times New Roman" pitchFamily="18" charset="0"/>
                <a:cs typeface="Times New Roman" pitchFamily="18" charset="0"/>
              </a:rPr>
              <a:t>Deductor</a:t>
            </a:r>
            <a:r>
              <a:rPr lang="ru-RU" sz="2000" b="1" dirty="0">
                <a:effectLst/>
                <a:latin typeface="Times New Roman" pitchFamily="18" charset="0"/>
                <a:cs typeface="Times New Roman" pitchFamily="18" charset="0"/>
              </a:rPr>
              <a:t> </a:t>
            </a:r>
            <a:r>
              <a:rPr lang="ru-RU" sz="2000" b="1" dirty="0" err="1">
                <a:effectLst/>
                <a:latin typeface="Times New Roman" pitchFamily="18" charset="0"/>
                <a:cs typeface="Times New Roman" pitchFamily="18" charset="0"/>
              </a:rPr>
              <a:t>Studio</a:t>
            </a:r>
            <a:r>
              <a:rPr lang="ru-RU" sz="2000" b="1" dirty="0">
                <a:effectLst/>
                <a:latin typeface="Times New Roman" pitchFamily="18" charset="0"/>
                <a:cs typeface="Times New Roman" pitchFamily="18" charset="0"/>
              </a:rPr>
              <a:t> </a:t>
            </a:r>
            <a:r>
              <a:rPr lang="ru-RU" sz="2000" b="1" dirty="0" err="1">
                <a:effectLst/>
                <a:latin typeface="Times New Roman" pitchFamily="18" charset="0"/>
                <a:cs typeface="Times New Roman" pitchFamily="18" charset="0"/>
              </a:rPr>
              <a:t>Academic</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en-US" sz="2000" dirty="0" smtClean="0">
                <a:solidFill>
                  <a:schemeClr val="tx1"/>
                </a:solidFill>
                <a:latin typeface="Times New Roman" pitchFamily="18" charset="0"/>
                <a:cs typeface="Times New Roman" pitchFamily="18" charset="0"/>
              </a:rPr>
              <a:t>Supermarket.txt </a:t>
            </a:r>
            <a:r>
              <a:rPr lang="ru-RU" sz="2000" dirty="0" smtClean="0">
                <a:solidFill>
                  <a:schemeClr val="tx1"/>
                </a:solidFill>
                <a:latin typeface="Times New Roman" pitchFamily="18" charset="0"/>
                <a:cs typeface="Times New Roman" pitchFamily="18" charset="0"/>
              </a:rPr>
              <a:t>содержит данные </a:t>
            </a:r>
            <a:r>
              <a:rPr lang="ru-RU" sz="2000" dirty="0">
                <a:solidFill>
                  <a:schemeClr val="tx1"/>
                </a:solidFill>
                <a:latin typeface="Times New Roman" pitchFamily="18" charset="0"/>
                <a:cs typeface="Times New Roman" pitchFamily="18" charset="0"/>
              </a:rPr>
              <a:t>о продажах </a:t>
            </a:r>
            <a:r>
              <a:rPr lang="ru-RU" sz="2000" dirty="0" smtClean="0">
                <a:solidFill>
                  <a:schemeClr val="tx1"/>
                </a:solidFill>
                <a:latin typeface="Times New Roman" pitchFamily="18" charset="0"/>
                <a:cs typeface="Times New Roman" pitchFamily="18" charset="0"/>
              </a:rPr>
              <a:t>товаров.</a:t>
            </a:r>
            <a:endParaRPr lang="en-US" sz="2000" dirty="0" smtClean="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a:solidFill>
                  <a:schemeClr val="tx1"/>
                </a:solidFill>
                <a:latin typeface="Times New Roman" pitchFamily="18" charset="0"/>
                <a:cs typeface="Times New Roman" pitchFamily="18" charset="0"/>
              </a:rPr>
              <a:t>Необходимо решить задачу анализа потребительской корзины с целью последующего применения результатов для стимулирования продаж. Для этого производится поиск товаров, присутствие которых в транзакции влияет на вероятность наличия других товаров или комбинаций товаров.</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a:solidFill>
                  <a:schemeClr val="tx1"/>
                </a:solidFill>
                <a:latin typeface="Times New Roman" pitchFamily="18" charset="0"/>
                <a:cs typeface="Times New Roman" pitchFamily="18" charset="0"/>
              </a:rPr>
              <a:t>Фрагмент данных</a:t>
            </a:r>
          </a:p>
          <a:p>
            <a:pPr marL="0" indent="0" algn="just">
              <a:spcBef>
                <a:spcPts val="0"/>
              </a:spcBef>
              <a:buNone/>
            </a:pPr>
            <a:endParaRPr lang="ru-RU" sz="2000" dirty="0">
              <a:solidFill>
                <a:schemeClr val="tx1"/>
              </a:solidFill>
              <a:latin typeface="Times New Roman" pitchFamily="18" charset="0"/>
              <a:cs typeface="Times New Roman" pitchFamily="18" charset="0"/>
            </a:endParaRPr>
          </a:p>
        </p:txBody>
      </p:sp>
      <p:pic>
        <p:nvPicPr>
          <p:cNvPr id="4" name="Рисунок 3">
            <a:extLst>
              <a:ext uri="{FF2B5EF4-FFF2-40B4-BE49-F238E27FC236}">
                <a16:creationId xmlns="" xmlns:a16="http://schemas.microsoft.com/office/drawing/2014/main" id="{BD65B599-B0C4-4FEA-891F-ECF42772FF33}"/>
              </a:ext>
            </a:extLst>
          </p:cNvPr>
          <p:cNvPicPr>
            <a:picLocks noChangeAspect="1"/>
          </p:cNvPicPr>
          <p:nvPr/>
        </p:nvPicPr>
        <p:blipFill>
          <a:blip r:embed="rId2"/>
          <a:stretch>
            <a:fillRect/>
          </a:stretch>
        </p:blipFill>
        <p:spPr>
          <a:xfrm>
            <a:off x="500087" y="3861047"/>
            <a:ext cx="3403433" cy="1904500"/>
          </a:xfrm>
          <a:prstGeom prst="rect">
            <a:avLst/>
          </a:prstGeom>
        </p:spPr>
      </p:pic>
    </p:spTree>
    <p:extLst>
      <p:ext uri="{BB962C8B-B14F-4D97-AF65-F5344CB8AC3E}">
        <p14:creationId xmlns:p14="http://schemas.microsoft.com/office/powerpoint/2010/main" val="1491844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Шаги </a:t>
            </a:r>
            <a:r>
              <a:rPr lang="ru-RU" sz="2000" b="1" dirty="0" smtClean="0">
                <a:effectLst/>
                <a:latin typeface="Times New Roman" pitchFamily="18" charset="0"/>
                <a:cs typeface="Times New Roman" pitchFamily="18" charset="0"/>
              </a:rPr>
              <a:t>поиска </a:t>
            </a:r>
            <a:r>
              <a:rPr lang="ru-RU" sz="2000" b="1" dirty="0">
                <a:effectLst/>
                <a:latin typeface="Times New Roman" pitchFamily="18" charset="0"/>
                <a:cs typeface="Times New Roman" pitchFamily="18" charset="0"/>
              </a:rPr>
              <a:t>ассоциативных правил в </a:t>
            </a:r>
            <a:br>
              <a:rPr lang="ru-RU" sz="2000" b="1" dirty="0">
                <a:effectLst/>
                <a:latin typeface="Times New Roman" pitchFamily="18" charset="0"/>
                <a:cs typeface="Times New Roman" pitchFamily="18" charset="0"/>
              </a:rPr>
            </a:br>
            <a:r>
              <a:rPr lang="ru-RU" sz="2000" b="1" dirty="0">
                <a:effectLst/>
                <a:latin typeface="Times New Roman" pitchFamily="18" charset="0"/>
                <a:cs typeface="Times New Roman" pitchFamily="18" charset="0"/>
              </a:rPr>
              <a:t>АП </a:t>
            </a:r>
            <a:r>
              <a:rPr lang="ru-RU" sz="2000" b="1" dirty="0" err="1">
                <a:effectLst/>
                <a:latin typeface="Times New Roman" pitchFamily="18" charset="0"/>
                <a:cs typeface="Times New Roman" pitchFamily="18" charset="0"/>
              </a:rPr>
              <a:t>Deductor</a:t>
            </a:r>
            <a:r>
              <a:rPr lang="ru-RU" sz="2000" b="1" dirty="0">
                <a:effectLst/>
                <a:latin typeface="Times New Roman" pitchFamily="18" charset="0"/>
                <a:cs typeface="Times New Roman" pitchFamily="18" charset="0"/>
              </a:rPr>
              <a:t> </a:t>
            </a:r>
            <a:r>
              <a:rPr lang="ru-RU" sz="2000" b="1" dirty="0" err="1">
                <a:effectLst/>
                <a:latin typeface="Times New Roman" pitchFamily="18" charset="0"/>
                <a:cs typeface="Times New Roman" pitchFamily="18" charset="0"/>
              </a:rPr>
              <a:t>Studio</a:t>
            </a:r>
            <a:r>
              <a:rPr lang="ru-RU" sz="2000" b="1" dirty="0">
                <a:effectLst/>
                <a:latin typeface="Times New Roman" pitchFamily="18" charset="0"/>
                <a:cs typeface="Times New Roman" pitchFamily="18" charset="0"/>
              </a:rPr>
              <a:t> </a:t>
            </a:r>
            <a:r>
              <a:rPr lang="ru-RU" sz="2000" b="1" dirty="0" err="1">
                <a:effectLst/>
                <a:latin typeface="Times New Roman" pitchFamily="18" charset="0"/>
                <a:cs typeface="Times New Roman" pitchFamily="18" charset="0"/>
              </a:rPr>
              <a:t>Academic</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ru-RU" sz="2000" b="1" dirty="0">
                <a:solidFill>
                  <a:schemeClr val="tx1"/>
                </a:solidFill>
                <a:latin typeface="Times New Roman" pitchFamily="18" charset="0"/>
                <a:cs typeface="Times New Roman" pitchFamily="18" charset="0"/>
              </a:rPr>
              <a:t>Шаг 1.</a:t>
            </a:r>
          </a:p>
          <a:p>
            <a:pPr marL="0" indent="0" algn="just">
              <a:spcBef>
                <a:spcPts val="0"/>
              </a:spcBef>
              <a:buNone/>
            </a:pPr>
            <a:r>
              <a:rPr lang="ru-RU" sz="2000" dirty="0">
                <a:solidFill>
                  <a:schemeClr val="tx1"/>
                </a:solidFill>
                <a:latin typeface="Times New Roman" pitchFamily="18" charset="0"/>
                <a:cs typeface="Times New Roman" pitchFamily="18" charset="0"/>
              </a:rPr>
              <a:t>Импортируем данные из текстового файла, представляем в виде таблицы.</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b="1" dirty="0">
                <a:solidFill>
                  <a:schemeClr val="tx1"/>
                </a:solidFill>
                <a:latin typeface="Times New Roman" pitchFamily="18" charset="0"/>
                <a:cs typeface="Times New Roman" pitchFamily="18" charset="0"/>
              </a:rPr>
              <a:t>Шаг 2.</a:t>
            </a:r>
          </a:p>
          <a:p>
            <a:pPr marL="0" indent="0" algn="just">
              <a:spcBef>
                <a:spcPts val="0"/>
              </a:spcBef>
              <a:buNone/>
            </a:pPr>
            <a:r>
              <a:rPr lang="ru-RU" sz="2000" dirty="0">
                <a:solidFill>
                  <a:schemeClr val="tx1"/>
                </a:solidFill>
                <a:latin typeface="Times New Roman" pitchFamily="18" charset="0"/>
                <a:cs typeface="Times New Roman" pitchFamily="18" charset="0"/>
              </a:rPr>
              <a:t>Запустим мастер обработки. В </a:t>
            </a:r>
            <a:r>
              <a:rPr lang="ru-RU" sz="2000" dirty="0" smtClean="0">
                <a:solidFill>
                  <a:schemeClr val="tx1"/>
                </a:solidFill>
                <a:latin typeface="Times New Roman" pitchFamily="18" charset="0"/>
                <a:cs typeface="Times New Roman" pitchFamily="18" charset="0"/>
              </a:rPr>
              <a:t>н</a:t>
            </a:r>
            <a:r>
              <a:rPr lang="ru-RU" sz="2000" dirty="0">
                <a:solidFill>
                  <a:schemeClr val="tx1"/>
                </a:solidFill>
                <a:latin typeface="Times New Roman" pitchFamily="18" charset="0"/>
                <a:cs typeface="Times New Roman" pitchFamily="18" charset="0"/>
              </a:rPr>
              <a:t>ё</a:t>
            </a:r>
            <a:r>
              <a:rPr lang="ru-RU" sz="2000" dirty="0" smtClean="0">
                <a:solidFill>
                  <a:schemeClr val="tx1"/>
                </a:solidFill>
                <a:latin typeface="Times New Roman" pitchFamily="18" charset="0"/>
                <a:cs typeface="Times New Roman" pitchFamily="18" charset="0"/>
              </a:rPr>
              <a:t>м </a:t>
            </a:r>
            <a:r>
              <a:rPr lang="ru-RU" sz="2000" dirty="0">
                <a:solidFill>
                  <a:schemeClr val="tx1"/>
                </a:solidFill>
                <a:latin typeface="Times New Roman" pitchFamily="18" charset="0"/>
                <a:cs typeface="Times New Roman" pitchFamily="18" charset="0"/>
              </a:rPr>
              <a:t>выберем тип обработки «Ассоциативные правила». </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b="1" dirty="0">
                <a:solidFill>
                  <a:schemeClr val="tx1"/>
                </a:solidFill>
                <a:latin typeface="Times New Roman" pitchFamily="18" charset="0"/>
                <a:cs typeface="Times New Roman" pitchFamily="18" charset="0"/>
              </a:rPr>
              <a:t>Шаг 3.</a:t>
            </a:r>
          </a:p>
          <a:p>
            <a:pPr marL="0" indent="0" algn="just">
              <a:spcBef>
                <a:spcPts val="0"/>
              </a:spcBef>
              <a:buNone/>
            </a:pPr>
            <a:r>
              <a:rPr lang="ru-RU" sz="2000" dirty="0">
                <a:solidFill>
                  <a:schemeClr val="tx1"/>
                </a:solidFill>
                <a:latin typeface="Times New Roman" pitchFamily="18" charset="0"/>
                <a:cs typeface="Times New Roman" pitchFamily="18" charset="0"/>
              </a:rPr>
              <a:t>В мастере </a:t>
            </a:r>
            <a:r>
              <a:rPr lang="ru-RU" sz="2000" dirty="0" smtClean="0">
                <a:solidFill>
                  <a:schemeClr val="tx1"/>
                </a:solidFill>
                <a:latin typeface="Times New Roman" pitchFamily="18" charset="0"/>
                <a:cs typeface="Times New Roman" pitchFamily="18" charset="0"/>
              </a:rPr>
              <a:t>обработки </a:t>
            </a:r>
            <a:r>
              <a:rPr lang="ru-RU" sz="2000" dirty="0">
                <a:solidFill>
                  <a:schemeClr val="tx1"/>
                </a:solidFill>
                <a:latin typeface="Times New Roman" pitchFamily="18" charset="0"/>
                <a:cs typeface="Times New Roman" pitchFamily="18" charset="0"/>
              </a:rPr>
              <a:t>укажем, какой столбец является идентификатором транзакции </a:t>
            </a:r>
            <a:r>
              <a:rPr lang="ru-RU" sz="2000" dirty="0" smtClean="0">
                <a:solidFill>
                  <a:schemeClr val="tx1"/>
                </a:solidFill>
                <a:latin typeface="Times New Roman" pitchFamily="18" charset="0"/>
                <a:cs typeface="Times New Roman" pitchFamily="18" charset="0"/>
              </a:rPr>
              <a:t>(номер чека), </a:t>
            </a:r>
            <a:r>
              <a:rPr lang="ru-RU" sz="2000" dirty="0">
                <a:solidFill>
                  <a:schemeClr val="tx1"/>
                </a:solidFill>
                <a:latin typeface="Times New Roman" pitchFamily="18" charset="0"/>
                <a:cs typeface="Times New Roman" pitchFamily="18" charset="0"/>
              </a:rPr>
              <a:t>а какой элементом транзакции (товар).</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b="1" dirty="0">
                <a:solidFill>
                  <a:schemeClr val="tx1"/>
                </a:solidFill>
                <a:latin typeface="Times New Roman" pitchFamily="18" charset="0"/>
                <a:cs typeface="Times New Roman" pitchFamily="18" charset="0"/>
              </a:rPr>
              <a:t>Шаг 4.</a:t>
            </a:r>
          </a:p>
          <a:p>
            <a:pPr marL="0" indent="0" algn="just">
              <a:spcBef>
                <a:spcPts val="0"/>
              </a:spcBef>
              <a:buNone/>
            </a:pPr>
            <a:r>
              <a:rPr lang="ru-RU" sz="2000" dirty="0">
                <a:solidFill>
                  <a:schemeClr val="tx1"/>
                </a:solidFill>
                <a:latin typeface="Times New Roman" pitchFamily="18" charset="0"/>
                <a:cs typeface="Times New Roman" pitchFamily="18" charset="0"/>
              </a:rPr>
              <a:t>В мастере </a:t>
            </a:r>
            <a:r>
              <a:rPr lang="ru-RU" sz="2000" dirty="0" smtClean="0">
                <a:solidFill>
                  <a:schemeClr val="tx1"/>
                </a:solidFill>
                <a:latin typeface="Times New Roman" pitchFamily="18" charset="0"/>
                <a:cs typeface="Times New Roman" pitchFamily="18" charset="0"/>
              </a:rPr>
              <a:t>обработки </a:t>
            </a:r>
            <a:r>
              <a:rPr lang="ru-RU" sz="2000" dirty="0">
                <a:solidFill>
                  <a:schemeClr val="tx1"/>
                </a:solidFill>
                <a:latin typeface="Times New Roman" pitchFamily="18" charset="0"/>
                <a:cs typeface="Times New Roman" pitchFamily="18" charset="0"/>
              </a:rPr>
              <a:t>настроим параметры построения ассоциативных правил: минимальную и максимальную поддержку, минимальную и максимальную достоверность, а также максимальную мощность множества.</a:t>
            </a:r>
          </a:p>
        </p:txBody>
      </p:sp>
    </p:spTree>
    <p:extLst>
      <p:ext uri="{BB962C8B-B14F-4D97-AF65-F5344CB8AC3E}">
        <p14:creationId xmlns:p14="http://schemas.microsoft.com/office/powerpoint/2010/main" val="3619219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Шаги </a:t>
            </a:r>
            <a:r>
              <a:rPr lang="ru-RU" sz="2000" b="1" dirty="0" smtClean="0">
                <a:effectLst/>
                <a:latin typeface="Times New Roman" pitchFamily="18" charset="0"/>
                <a:cs typeface="Times New Roman" pitchFamily="18" charset="0"/>
              </a:rPr>
              <a:t>поиска </a:t>
            </a:r>
            <a:r>
              <a:rPr lang="ru-RU" sz="2000" b="1" dirty="0">
                <a:effectLst/>
                <a:latin typeface="Times New Roman" pitchFamily="18" charset="0"/>
                <a:cs typeface="Times New Roman" pitchFamily="18" charset="0"/>
              </a:rPr>
              <a:t>ассоциативных правил в </a:t>
            </a:r>
            <a:br>
              <a:rPr lang="ru-RU" sz="2000" b="1" dirty="0">
                <a:effectLst/>
                <a:latin typeface="Times New Roman" pitchFamily="18" charset="0"/>
                <a:cs typeface="Times New Roman" pitchFamily="18" charset="0"/>
              </a:rPr>
            </a:br>
            <a:r>
              <a:rPr lang="ru-RU" sz="2000" b="1" dirty="0">
                <a:effectLst/>
                <a:latin typeface="Times New Roman" pitchFamily="18" charset="0"/>
                <a:cs typeface="Times New Roman" pitchFamily="18" charset="0"/>
              </a:rPr>
              <a:t>АП </a:t>
            </a:r>
            <a:r>
              <a:rPr lang="ru-RU" sz="2000" b="1" dirty="0" err="1">
                <a:effectLst/>
                <a:latin typeface="Times New Roman" pitchFamily="18" charset="0"/>
                <a:cs typeface="Times New Roman" pitchFamily="18" charset="0"/>
              </a:rPr>
              <a:t>Deductor</a:t>
            </a:r>
            <a:r>
              <a:rPr lang="ru-RU" sz="2000" b="1" dirty="0">
                <a:effectLst/>
                <a:latin typeface="Times New Roman" pitchFamily="18" charset="0"/>
                <a:cs typeface="Times New Roman" pitchFamily="18" charset="0"/>
              </a:rPr>
              <a:t> </a:t>
            </a:r>
            <a:r>
              <a:rPr lang="ru-RU" sz="2000" b="1" dirty="0" err="1">
                <a:effectLst/>
                <a:latin typeface="Times New Roman" pitchFamily="18" charset="0"/>
                <a:cs typeface="Times New Roman" pitchFamily="18" charset="0"/>
              </a:rPr>
              <a:t>Studio</a:t>
            </a:r>
            <a:r>
              <a:rPr lang="ru-RU" sz="2000" b="1" dirty="0">
                <a:effectLst/>
                <a:latin typeface="Times New Roman" pitchFamily="18" charset="0"/>
                <a:cs typeface="Times New Roman" pitchFamily="18" charset="0"/>
              </a:rPr>
              <a:t> </a:t>
            </a:r>
            <a:r>
              <a:rPr lang="ru-RU" sz="2000" b="1" dirty="0" err="1">
                <a:effectLst/>
                <a:latin typeface="Times New Roman" pitchFamily="18" charset="0"/>
                <a:cs typeface="Times New Roman" pitchFamily="18" charset="0"/>
              </a:rPr>
              <a:t>Academic</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ru-RU" sz="2000" b="1" dirty="0">
                <a:solidFill>
                  <a:schemeClr val="tx1"/>
                </a:solidFill>
                <a:latin typeface="Times New Roman" pitchFamily="18" charset="0"/>
                <a:cs typeface="Times New Roman" pitchFamily="18" charset="0"/>
              </a:rPr>
              <a:t>Шаг 5.</a:t>
            </a:r>
          </a:p>
          <a:p>
            <a:pPr marL="0" indent="0" algn="just">
              <a:spcBef>
                <a:spcPts val="0"/>
              </a:spcBef>
              <a:buNone/>
            </a:pPr>
            <a:r>
              <a:rPr lang="ru-RU" sz="2000" dirty="0">
                <a:solidFill>
                  <a:schemeClr val="tx1"/>
                </a:solidFill>
                <a:latin typeface="Times New Roman" pitchFamily="18" charset="0"/>
                <a:cs typeface="Times New Roman" pitchFamily="18" charset="0"/>
              </a:rPr>
              <a:t>Запустим процесс поиска ассоциативных правил. На экране </a:t>
            </a:r>
            <a:r>
              <a:rPr lang="ru-RU" sz="2000" dirty="0" smtClean="0">
                <a:solidFill>
                  <a:schemeClr val="tx1"/>
                </a:solidFill>
                <a:latin typeface="Times New Roman" pitchFamily="18" charset="0"/>
                <a:cs typeface="Times New Roman" pitchFamily="18" charset="0"/>
              </a:rPr>
              <a:t>будет отображаться </a:t>
            </a:r>
            <a:r>
              <a:rPr lang="ru-RU" sz="2000" dirty="0">
                <a:solidFill>
                  <a:schemeClr val="tx1"/>
                </a:solidFill>
                <a:latin typeface="Times New Roman" pitchFamily="18" charset="0"/>
                <a:cs typeface="Times New Roman" pitchFamily="18" charset="0"/>
              </a:rPr>
              <a:t>информация о количестве множеств, количестве найденных правил, а также гистограмма распределения найденных часто встречающихся множеств по мощности.</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b="1" dirty="0">
                <a:solidFill>
                  <a:schemeClr val="tx1"/>
                </a:solidFill>
                <a:latin typeface="Times New Roman" pitchFamily="18" charset="0"/>
                <a:cs typeface="Times New Roman" pitchFamily="18" charset="0"/>
              </a:rPr>
              <a:t>Шаг 6.</a:t>
            </a:r>
          </a:p>
          <a:p>
            <a:pPr marL="0" indent="0" algn="just">
              <a:spcBef>
                <a:spcPts val="0"/>
              </a:spcBef>
              <a:buNone/>
            </a:pPr>
            <a:r>
              <a:rPr lang="ru-RU" sz="2000" dirty="0" smtClean="0">
                <a:solidFill>
                  <a:schemeClr val="tx1"/>
                </a:solidFill>
                <a:latin typeface="Times New Roman" pitchFamily="18" charset="0"/>
                <a:cs typeface="Times New Roman" pitchFamily="18" charset="0"/>
              </a:rPr>
              <a:t>После </a:t>
            </a:r>
            <a:r>
              <a:rPr lang="ru-RU" sz="2000" dirty="0">
                <a:solidFill>
                  <a:schemeClr val="tx1"/>
                </a:solidFill>
                <a:latin typeface="Times New Roman" pitchFamily="18" charset="0"/>
                <a:cs typeface="Times New Roman" pitchFamily="18" charset="0"/>
              </a:rPr>
              <a:t>завершения процесса </a:t>
            </a:r>
            <a:r>
              <a:rPr lang="ru-RU" sz="2000" dirty="0" smtClean="0">
                <a:solidFill>
                  <a:schemeClr val="tx1"/>
                </a:solidFill>
                <a:latin typeface="Times New Roman" pitchFamily="18" charset="0"/>
                <a:cs typeface="Times New Roman" pitchFamily="18" charset="0"/>
              </a:rPr>
              <a:t>поиска, проанализируем </a:t>
            </a:r>
            <a:r>
              <a:rPr lang="ru-RU" sz="2000" dirty="0">
                <a:solidFill>
                  <a:schemeClr val="tx1"/>
                </a:solidFill>
                <a:latin typeface="Times New Roman" pitchFamily="18" charset="0"/>
                <a:cs typeface="Times New Roman" pitchFamily="18" charset="0"/>
              </a:rPr>
              <a:t>полученные </a:t>
            </a:r>
            <a:r>
              <a:rPr lang="ru-RU" sz="2000" dirty="0" smtClean="0">
                <a:solidFill>
                  <a:schemeClr val="tx1"/>
                </a:solidFill>
                <a:latin typeface="Times New Roman" pitchFamily="18" charset="0"/>
                <a:cs typeface="Times New Roman" pitchFamily="18" charset="0"/>
              </a:rPr>
              <a:t>результаты, </a:t>
            </a:r>
            <a:r>
              <a:rPr lang="ru-RU" sz="2000" dirty="0">
                <a:solidFill>
                  <a:schemeClr val="tx1"/>
                </a:solidFill>
                <a:latin typeface="Times New Roman" pitchFamily="18" charset="0"/>
                <a:cs typeface="Times New Roman" pitchFamily="18" charset="0"/>
              </a:rPr>
              <a:t>используя появившиеся специальные визуализаторы </a:t>
            </a:r>
            <a:r>
              <a:rPr lang="ru-RU" sz="2000" b="1" dirty="0">
                <a:solidFill>
                  <a:schemeClr val="tx1"/>
                </a:solidFill>
                <a:latin typeface="Times New Roman" pitchFamily="18" charset="0"/>
                <a:cs typeface="Times New Roman" pitchFamily="18" charset="0"/>
              </a:rPr>
              <a:t>«Популярные наборы», «Правила», «Дерево правил», «Что если</a:t>
            </a:r>
            <a:r>
              <a:rPr lang="ru-RU" sz="2000" b="1" dirty="0" smtClean="0">
                <a:solidFill>
                  <a:schemeClr val="tx1"/>
                </a:solidFill>
                <a:latin typeface="Times New Roman" pitchFamily="18" charset="0"/>
                <a:cs typeface="Times New Roman" pitchFamily="18" charset="0"/>
              </a:rPr>
              <a:t>».</a:t>
            </a:r>
            <a:endParaRPr lang="ru-RU" sz="20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59616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Визуализаторы</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ru-RU" sz="2000" b="1" u="sng" dirty="0">
                <a:solidFill>
                  <a:schemeClr val="tx1"/>
                </a:solidFill>
                <a:latin typeface="Times New Roman" pitchFamily="18" charset="0"/>
                <a:cs typeface="Times New Roman" pitchFamily="18" charset="0"/>
              </a:rPr>
              <a:t>Популярные наборы</a:t>
            </a:r>
            <a:r>
              <a:rPr lang="ru-RU" sz="2000" b="1" dirty="0">
                <a:solidFill>
                  <a:schemeClr val="tx1"/>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 это множества, состоящие из одного и более элементов, которые наиболее часто встречаются в транзакциях одновременно. Насколько часто встречается множество в исходном наборе транзакций, можно судить по поддержке. Данный визуализатор отображает множества в виде списка.</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p:txBody>
      </p:sp>
      <p:pic>
        <p:nvPicPr>
          <p:cNvPr id="4" name="Рисунок 3">
            <a:extLst>
              <a:ext uri="{FF2B5EF4-FFF2-40B4-BE49-F238E27FC236}">
                <a16:creationId xmlns="" xmlns:a16="http://schemas.microsoft.com/office/drawing/2014/main" id="{B5BD0935-F905-4A80-BF3A-704DE8A2BF2D}"/>
              </a:ext>
            </a:extLst>
          </p:cNvPr>
          <p:cNvPicPr>
            <a:picLocks noChangeAspect="1"/>
          </p:cNvPicPr>
          <p:nvPr/>
        </p:nvPicPr>
        <p:blipFill>
          <a:blip r:embed="rId2"/>
          <a:stretch>
            <a:fillRect/>
          </a:stretch>
        </p:blipFill>
        <p:spPr>
          <a:xfrm>
            <a:off x="476419" y="3068960"/>
            <a:ext cx="4571775" cy="1688657"/>
          </a:xfrm>
          <a:prstGeom prst="rect">
            <a:avLst/>
          </a:prstGeom>
        </p:spPr>
      </p:pic>
    </p:spTree>
    <p:extLst>
      <p:ext uri="{BB962C8B-B14F-4D97-AF65-F5344CB8AC3E}">
        <p14:creationId xmlns:p14="http://schemas.microsoft.com/office/powerpoint/2010/main" val="240428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Визуализаторы</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ru-RU" sz="2000" dirty="0">
                <a:solidFill>
                  <a:schemeClr val="tx1"/>
                </a:solidFill>
                <a:latin typeface="Times New Roman" pitchFamily="18" charset="0"/>
                <a:cs typeface="Times New Roman" pitchFamily="18" charset="0"/>
              </a:rPr>
              <a:t>Визуализатор</a:t>
            </a:r>
            <a:r>
              <a:rPr lang="ru-RU" sz="2000" b="1" dirty="0">
                <a:solidFill>
                  <a:schemeClr val="tx1"/>
                </a:solidFill>
                <a:latin typeface="Times New Roman" pitchFamily="18" charset="0"/>
                <a:cs typeface="Times New Roman" pitchFamily="18" charset="0"/>
              </a:rPr>
              <a:t> </a:t>
            </a:r>
            <a:r>
              <a:rPr lang="ru-RU" sz="2000" b="1" u="sng" dirty="0">
                <a:solidFill>
                  <a:schemeClr val="tx1"/>
                </a:solidFill>
                <a:latin typeface="Times New Roman" pitchFamily="18" charset="0"/>
                <a:cs typeface="Times New Roman" pitchFamily="18" charset="0"/>
              </a:rPr>
              <a:t>«Правила»</a:t>
            </a:r>
            <a:r>
              <a:rPr lang="ru-RU" sz="2000" b="1" dirty="0">
                <a:solidFill>
                  <a:schemeClr val="tx1"/>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отображает ассоциативные правила в виде списка правил. Этот список представлен таблицей со столбцами: «номер правила», «условие», «следствие», «поддержка, </a:t>
            </a:r>
            <a:r>
              <a:rPr lang="ru-RU" sz="2000" dirty="0" smtClean="0">
                <a:solidFill>
                  <a:schemeClr val="tx1"/>
                </a:solidFill>
                <a:latin typeface="Times New Roman" pitchFamily="18" charset="0"/>
                <a:cs typeface="Times New Roman" pitchFamily="18" charset="0"/>
              </a:rPr>
              <a:t>кол-во», </a:t>
            </a:r>
            <a:r>
              <a:rPr lang="ru-RU" sz="2000" dirty="0">
                <a:solidFill>
                  <a:schemeClr val="tx1"/>
                </a:solidFill>
                <a:latin typeface="Times New Roman" pitchFamily="18" charset="0"/>
                <a:cs typeface="Times New Roman" pitchFamily="18" charset="0"/>
              </a:rPr>
              <a:t>«поддержка, </a:t>
            </a:r>
            <a:r>
              <a:rPr lang="ru-RU" sz="2000" dirty="0" smtClean="0">
                <a:solidFill>
                  <a:schemeClr val="tx1"/>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«достоверность</a:t>
            </a:r>
            <a:r>
              <a:rPr lang="ru-RU" sz="2000" dirty="0" smtClean="0">
                <a:solidFill>
                  <a:schemeClr val="tx1"/>
                </a:solidFill>
                <a:latin typeface="Times New Roman" pitchFamily="18" charset="0"/>
                <a:cs typeface="Times New Roman" pitchFamily="18" charset="0"/>
              </a:rPr>
              <a:t>», «лифт».</a:t>
            </a:r>
            <a:endParaRPr lang="ru-RU" sz="2000" dirty="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a:solidFill>
                  <a:schemeClr val="tx1"/>
                </a:solidFill>
                <a:latin typeface="Times New Roman" pitchFamily="18" charset="0"/>
                <a:cs typeface="Times New Roman" pitchFamily="18" charset="0"/>
              </a:rPr>
              <a:t>Таким образом, эксперту предоставляется набор правил, которые описывают поведение покупателей. Например, если покупатель купил вафли, то он с вероятностью 71,4 % также купит и сухари.</a:t>
            </a:r>
          </a:p>
          <a:p>
            <a:pPr marL="0" indent="0" algn="just">
              <a:spcBef>
                <a:spcPts val="0"/>
              </a:spcBef>
              <a:buNone/>
            </a:pPr>
            <a:endParaRPr lang="ru-RU" sz="2000" dirty="0">
              <a:solidFill>
                <a:schemeClr val="tx1"/>
              </a:solidFill>
              <a:latin typeface="Times New Roman" pitchFamily="18" charset="0"/>
              <a:cs typeface="Times New Roman" pitchFamily="18" charset="0"/>
            </a:endParaRPr>
          </a:p>
        </p:txBody>
      </p:sp>
      <p:pic>
        <p:nvPicPr>
          <p:cNvPr id="5" name="Рисунок 4">
            <a:extLst>
              <a:ext uri="{FF2B5EF4-FFF2-40B4-BE49-F238E27FC236}">
                <a16:creationId xmlns="" xmlns:a16="http://schemas.microsoft.com/office/drawing/2014/main" id="{B53DB7A6-3C9A-4168-80E0-0D4F315C4764}"/>
              </a:ext>
            </a:extLst>
          </p:cNvPr>
          <p:cNvPicPr>
            <a:picLocks noChangeAspect="1"/>
          </p:cNvPicPr>
          <p:nvPr/>
        </p:nvPicPr>
        <p:blipFill>
          <a:blip r:embed="rId2"/>
          <a:stretch>
            <a:fillRect/>
          </a:stretch>
        </p:blipFill>
        <p:spPr>
          <a:xfrm>
            <a:off x="467544" y="2816157"/>
            <a:ext cx="7844384" cy="1225685"/>
          </a:xfrm>
          <a:prstGeom prst="rect">
            <a:avLst/>
          </a:prstGeom>
        </p:spPr>
      </p:pic>
    </p:spTree>
    <p:extLst>
      <p:ext uri="{BB962C8B-B14F-4D97-AF65-F5344CB8AC3E}">
        <p14:creationId xmlns:p14="http://schemas.microsoft.com/office/powerpoint/2010/main" val="2451768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Визуализаторы</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fontScale="92500" lnSpcReduction="10000"/>
          </a:bodyPr>
          <a:lstStyle/>
          <a:p>
            <a:pPr marL="0" indent="0" algn="just">
              <a:spcBef>
                <a:spcPts val="0"/>
              </a:spcBef>
              <a:buNone/>
            </a:pPr>
            <a:r>
              <a:rPr lang="ru-RU" sz="2000" dirty="0">
                <a:solidFill>
                  <a:schemeClr val="tx1"/>
                </a:solidFill>
                <a:latin typeface="Times New Roman" pitchFamily="18" charset="0"/>
                <a:cs typeface="Times New Roman" pitchFamily="18" charset="0"/>
              </a:rPr>
              <a:t>Визуализатор</a:t>
            </a:r>
            <a:r>
              <a:rPr lang="ru-RU" sz="2000" b="1" dirty="0">
                <a:solidFill>
                  <a:schemeClr val="tx1"/>
                </a:solidFill>
                <a:latin typeface="Times New Roman" pitchFamily="18" charset="0"/>
                <a:cs typeface="Times New Roman" pitchFamily="18" charset="0"/>
              </a:rPr>
              <a:t> </a:t>
            </a:r>
            <a:r>
              <a:rPr lang="ru-RU" sz="2000" b="1" u="sng" dirty="0">
                <a:solidFill>
                  <a:schemeClr val="tx1"/>
                </a:solidFill>
                <a:latin typeface="Times New Roman" pitchFamily="18" charset="0"/>
                <a:cs typeface="Times New Roman" pitchFamily="18" charset="0"/>
              </a:rPr>
              <a:t>«Дерево правил»</a:t>
            </a:r>
            <a:r>
              <a:rPr lang="ru-RU" sz="2000" b="1" dirty="0">
                <a:solidFill>
                  <a:schemeClr val="tx1"/>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 это всегда двухуровневое дерево. </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a:solidFill>
                  <a:schemeClr val="tx1"/>
                </a:solidFill>
                <a:latin typeface="Times New Roman" pitchFamily="18" charset="0"/>
                <a:cs typeface="Times New Roman" pitchFamily="18" charset="0"/>
              </a:rPr>
              <a:t>Оно может быть построено либо по условию, либо по следствию. </a:t>
            </a:r>
          </a:p>
          <a:p>
            <a:pPr marL="0" indent="0" algn="just">
              <a:spcBef>
                <a:spcPts val="0"/>
              </a:spcBef>
              <a:buNone/>
            </a:pPr>
            <a:r>
              <a:rPr lang="ru-RU" sz="2000" dirty="0" smtClean="0">
                <a:solidFill>
                  <a:schemeClr val="tx1"/>
                </a:solidFill>
                <a:latin typeface="Times New Roman" pitchFamily="18" charset="0"/>
                <a:cs typeface="Times New Roman" pitchFamily="18" charset="0"/>
              </a:rPr>
              <a:t>При </a:t>
            </a:r>
            <a:r>
              <a:rPr lang="ru-RU" sz="2000" dirty="0">
                <a:solidFill>
                  <a:schemeClr val="tx1"/>
                </a:solidFill>
                <a:latin typeface="Times New Roman" pitchFamily="18" charset="0"/>
                <a:cs typeface="Times New Roman" pitchFamily="18" charset="0"/>
              </a:rPr>
              <a:t>построении дерева правил </a:t>
            </a:r>
            <a:r>
              <a:rPr lang="ru-RU" sz="2000" b="1" dirty="0">
                <a:solidFill>
                  <a:schemeClr val="tx1"/>
                </a:solidFill>
                <a:latin typeface="Times New Roman" pitchFamily="18" charset="0"/>
                <a:cs typeface="Times New Roman" pitchFamily="18" charset="0"/>
              </a:rPr>
              <a:t>по условию </a:t>
            </a:r>
            <a:r>
              <a:rPr lang="ru-RU" sz="2000" dirty="0">
                <a:solidFill>
                  <a:schemeClr val="tx1"/>
                </a:solidFill>
                <a:latin typeface="Times New Roman" pitchFamily="18" charset="0"/>
                <a:cs typeface="Times New Roman" pitchFamily="18" charset="0"/>
              </a:rPr>
              <a:t>на первом (верхнем) уровне находятся узлы с условиями, а на втором уровне – узлы со следствием. </a:t>
            </a:r>
          </a:p>
          <a:p>
            <a:pPr marL="0" indent="0" algn="just">
              <a:spcBef>
                <a:spcPts val="0"/>
              </a:spcBef>
              <a:buNone/>
            </a:pPr>
            <a:r>
              <a:rPr lang="ru-RU" sz="2000" dirty="0" smtClean="0">
                <a:solidFill>
                  <a:schemeClr val="tx1"/>
                </a:solidFill>
                <a:latin typeface="Times New Roman" pitchFamily="18" charset="0"/>
                <a:cs typeface="Times New Roman" pitchFamily="18" charset="0"/>
              </a:rPr>
              <a:t>Второй </a:t>
            </a:r>
            <a:r>
              <a:rPr lang="ru-RU" sz="2000" dirty="0">
                <a:solidFill>
                  <a:schemeClr val="tx1"/>
                </a:solidFill>
                <a:latin typeface="Times New Roman" pitchFamily="18" charset="0"/>
                <a:cs typeface="Times New Roman" pitchFamily="18" charset="0"/>
              </a:rPr>
              <a:t>вариант дерева правил – дерево, построенное </a:t>
            </a:r>
            <a:r>
              <a:rPr lang="ru-RU" sz="2000" b="1" dirty="0">
                <a:solidFill>
                  <a:schemeClr val="tx1"/>
                </a:solidFill>
                <a:latin typeface="Times New Roman" pitchFamily="18" charset="0"/>
                <a:cs typeface="Times New Roman" pitchFamily="18" charset="0"/>
              </a:rPr>
              <a:t>по следствию</a:t>
            </a:r>
            <a:r>
              <a:rPr lang="ru-RU" sz="2000" dirty="0">
                <a:solidFill>
                  <a:schemeClr val="tx1"/>
                </a:solidFill>
                <a:latin typeface="Times New Roman" pitchFamily="18" charset="0"/>
                <a:cs typeface="Times New Roman" pitchFamily="18" charset="0"/>
              </a:rPr>
              <a:t>. Здесь на первом уровне располагаются узлы со следствием. Справа от дерева находится список правил, построенный по выбранному узлу дерева. </a:t>
            </a:r>
            <a:endParaRPr lang="ru-RU" sz="2000" dirty="0" smtClean="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smtClean="0">
                <a:solidFill>
                  <a:schemeClr val="tx1"/>
                </a:solidFill>
                <a:latin typeface="Times New Roman" pitchFamily="18" charset="0"/>
                <a:cs typeface="Times New Roman" pitchFamily="18" charset="0"/>
              </a:rPr>
              <a:t>Для </a:t>
            </a:r>
            <a:r>
              <a:rPr lang="ru-RU" sz="2000" dirty="0">
                <a:solidFill>
                  <a:schemeClr val="tx1"/>
                </a:solidFill>
                <a:latin typeface="Times New Roman" pitchFamily="18" charset="0"/>
                <a:cs typeface="Times New Roman" pitchFamily="18" charset="0"/>
              </a:rPr>
              <a:t>каждого правила отображаются поддержка и достоверность. </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endParaRPr lang="ru-RU" sz="2000" dirty="0" smtClean="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endParaRPr lang="ru-RU" sz="2000" dirty="0" smtClean="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endParaRPr lang="ru-RU" sz="2000" dirty="0" smtClean="0">
              <a:solidFill>
                <a:schemeClr val="tx1"/>
              </a:solidFill>
              <a:latin typeface="Times New Roman" pitchFamily="18" charset="0"/>
              <a:cs typeface="Times New Roman" pitchFamily="18" charset="0"/>
            </a:endParaRPr>
          </a:p>
          <a:p>
            <a:pPr marL="0" indent="0" algn="just">
              <a:spcBef>
                <a:spcPts val="0"/>
              </a:spcBef>
              <a:buNone/>
            </a:pPr>
            <a:r>
              <a:rPr lang="ru-RU" sz="2000" dirty="0" smtClean="0">
                <a:solidFill>
                  <a:schemeClr val="tx1"/>
                </a:solidFill>
                <a:latin typeface="Times New Roman" pitchFamily="18" charset="0"/>
                <a:cs typeface="Times New Roman" pitchFamily="18" charset="0"/>
              </a:rPr>
              <a:t>Если </a:t>
            </a:r>
            <a:r>
              <a:rPr lang="ru-RU" sz="2000" dirty="0">
                <a:solidFill>
                  <a:schemeClr val="tx1"/>
                </a:solidFill>
                <a:latin typeface="Times New Roman" pitchFamily="18" charset="0"/>
                <a:cs typeface="Times New Roman" pitchFamily="18" charset="0"/>
              </a:rPr>
              <a:t>покупатель приобрел вафли, то он с вероятностью 71 % также приобретет сухари.</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98" y="4077072"/>
            <a:ext cx="9129402" cy="1463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5478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Визуализаторы</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589240"/>
          </a:xfrm>
        </p:spPr>
        <p:txBody>
          <a:bodyPr>
            <a:normAutofit/>
          </a:bodyPr>
          <a:lstStyle/>
          <a:p>
            <a:pPr marL="0" indent="0" algn="just">
              <a:spcBef>
                <a:spcPts val="0"/>
              </a:spcBef>
              <a:buNone/>
            </a:pPr>
            <a:r>
              <a:rPr lang="ru-RU" sz="2000" dirty="0">
                <a:solidFill>
                  <a:schemeClr val="tx1"/>
                </a:solidFill>
                <a:latin typeface="Times New Roman" pitchFamily="18" charset="0"/>
                <a:cs typeface="Times New Roman" pitchFamily="18" charset="0"/>
              </a:rPr>
              <a:t>Анализ </a:t>
            </a:r>
            <a:r>
              <a:rPr lang="ru-RU" sz="2000" b="1" dirty="0">
                <a:solidFill>
                  <a:schemeClr val="tx1"/>
                </a:solidFill>
                <a:latin typeface="Times New Roman" pitchFamily="18" charset="0"/>
                <a:cs typeface="Times New Roman" pitchFamily="18" charset="0"/>
              </a:rPr>
              <a:t>«Что если» </a:t>
            </a:r>
            <a:r>
              <a:rPr lang="ru-RU" sz="2000" dirty="0">
                <a:solidFill>
                  <a:schemeClr val="tx1"/>
                </a:solidFill>
                <a:latin typeface="Times New Roman" pitchFamily="18" charset="0"/>
                <a:cs typeface="Times New Roman" pitchFamily="18" charset="0"/>
              </a:rPr>
              <a:t>в ассоциативных правилах позволяет ответить на вопрос: «Что получим в качестве следствия, если выберем данные условия? </a:t>
            </a:r>
            <a:r>
              <a:rPr lang="ru-RU" sz="2000" dirty="0" smtClean="0">
                <a:solidFill>
                  <a:schemeClr val="tx1"/>
                </a:solidFill>
                <a:latin typeface="Times New Roman" pitchFamily="18" charset="0"/>
                <a:cs typeface="Times New Roman" pitchFamily="18" charset="0"/>
              </a:rPr>
              <a:t>Например. </a:t>
            </a:r>
            <a:r>
              <a:rPr lang="ru-RU" sz="2000" dirty="0">
                <a:solidFill>
                  <a:schemeClr val="tx1"/>
                </a:solidFill>
                <a:latin typeface="Times New Roman" pitchFamily="18" charset="0"/>
                <a:cs typeface="Times New Roman" pitchFamily="18" charset="0"/>
              </a:rPr>
              <a:t>К</a:t>
            </a:r>
            <a:r>
              <a:rPr lang="ru-RU" sz="2000" dirty="0" smtClean="0">
                <a:solidFill>
                  <a:schemeClr val="tx1"/>
                </a:solidFill>
                <a:latin typeface="Times New Roman" pitchFamily="18" charset="0"/>
                <a:cs typeface="Times New Roman" pitchFamily="18" charset="0"/>
              </a:rPr>
              <a:t>акие </a:t>
            </a:r>
            <a:r>
              <a:rPr lang="ru-RU" sz="2000" dirty="0">
                <a:solidFill>
                  <a:schemeClr val="tx1"/>
                </a:solidFill>
                <a:latin typeface="Times New Roman" pitchFamily="18" charset="0"/>
                <a:cs typeface="Times New Roman" pitchFamily="18" charset="0"/>
              </a:rPr>
              <a:t>товары приобретаются совместно с выбранными </a:t>
            </a:r>
            <a:r>
              <a:rPr lang="ru-RU" sz="2000" dirty="0" smtClean="0">
                <a:solidFill>
                  <a:schemeClr val="tx1"/>
                </a:solidFill>
                <a:latin typeface="Times New Roman" pitchFamily="18" charset="0"/>
                <a:cs typeface="Times New Roman" pitchFamily="18" charset="0"/>
              </a:rPr>
              <a:t>товарами? </a:t>
            </a: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a:solidFill>
                  <a:schemeClr val="tx1"/>
                </a:solidFill>
                <a:latin typeface="Times New Roman" pitchFamily="18" charset="0"/>
                <a:cs typeface="Times New Roman" pitchFamily="18" charset="0"/>
              </a:rPr>
              <a:t>В окне слева расположен список всех элементов транзакций. Справа от каждого элемента указана поддержка. В правом верхнем углу расположен список элементов, входящих в условие. В правом нижнем углу расположен список следствий. Справа от элементов списка отображается поддержка и достоверность.</a:t>
            </a:r>
          </a:p>
          <a:p>
            <a:pPr marL="0" indent="0" algn="just">
              <a:spcBef>
                <a:spcPts val="0"/>
              </a:spcBef>
              <a:buNone/>
            </a:pPr>
            <a:endParaRPr lang="ru-RU" sz="2000" dirty="0">
              <a:solidFill>
                <a:srgbClr val="FF0000"/>
              </a:solidFill>
              <a:latin typeface="Times New Roman" pitchFamily="18" charset="0"/>
              <a:cs typeface="Times New Roman" pitchFamily="18" charset="0"/>
            </a:endParaRPr>
          </a:p>
        </p:txBody>
      </p:sp>
      <p:pic>
        <p:nvPicPr>
          <p:cNvPr id="4" name="Рисунок 3">
            <a:extLst>
              <a:ext uri="{FF2B5EF4-FFF2-40B4-BE49-F238E27FC236}">
                <a16:creationId xmlns="" xmlns:a16="http://schemas.microsoft.com/office/drawing/2014/main" id="{5B725478-FA39-40CC-84DE-36A2BA0C872D}"/>
              </a:ext>
            </a:extLst>
          </p:cNvPr>
          <p:cNvPicPr>
            <a:picLocks noChangeAspect="1"/>
          </p:cNvPicPr>
          <p:nvPr/>
        </p:nvPicPr>
        <p:blipFill>
          <a:blip r:embed="rId2"/>
          <a:stretch>
            <a:fillRect/>
          </a:stretch>
        </p:blipFill>
        <p:spPr>
          <a:xfrm>
            <a:off x="3203848" y="4137226"/>
            <a:ext cx="5357995" cy="2460125"/>
          </a:xfrm>
          <a:prstGeom prst="rect">
            <a:avLst/>
          </a:prstGeom>
        </p:spPr>
      </p:pic>
    </p:spTree>
    <p:extLst>
      <p:ext uri="{BB962C8B-B14F-4D97-AF65-F5344CB8AC3E}">
        <p14:creationId xmlns:p14="http://schemas.microsoft.com/office/powerpoint/2010/main" val="3243495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Визуализаторы</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ru-RU" sz="2000" dirty="0">
                <a:solidFill>
                  <a:schemeClr val="tx1"/>
                </a:solidFill>
                <a:latin typeface="Times New Roman" pitchFamily="18" charset="0"/>
                <a:cs typeface="Times New Roman" pitchFamily="18" charset="0"/>
              </a:rPr>
              <a:t>Пусть необходимо проанализировать, что, возможно, забыл </a:t>
            </a:r>
            <a:r>
              <a:rPr lang="ru-RU" sz="2000" dirty="0" smtClean="0">
                <a:solidFill>
                  <a:schemeClr val="tx1"/>
                </a:solidFill>
                <a:latin typeface="Times New Roman" pitchFamily="18" charset="0"/>
                <a:cs typeface="Times New Roman" pitchFamily="18" charset="0"/>
              </a:rPr>
              <a:t>покупатель приобрести</a:t>
            </a:r>
            <a:r>
              <a:rPr lang="ru-RU" sz="2000" dirty="0">
                <a:solidFill>
                  <a:schemeClr val="tx1"/>
                </a:solidFill>
                <a:latin typeface="Times New Roman" pitchFamily="18" charset="0"/>
                <a:cs typeface="Times New Roman" pitchFamily="18" charset="0"/>
              </a:rPr>
              <a:t>, если он уже взял вафли и </a:t>
            </a:r>
            <a:r>
              <a:rPr lang="ru-RU" sz="2000" dirty="0" smtClean="0">
                <a:solidFill>
                  <a:schemeClr val="tx1"/>
                </a:solidFill>
                <a:latin typeface="Times New Roman" pitchFamily="18" charset="0"/>
                <a:cs typeface="Times New Roman" pitchFamily="18" charset="0"/>
              </a:rPr>
              <a:t>мёд. </a:t>
            </a:r>
            <a:r>
              <a:rPr lang="ru-RU" sz="2000" dirty="0">
                <a:solidFill>
                  <a:schemeClr val="tx1"/>
                </a:solidFill>
                <a:latin typeface="Times New Roman" pitchFamily="18" charset="0"/>
                <a:cs typeface="Times New Roman" pitchFamily="18" charset="0"/>
              </a:rPr>
              <a:t>Для этого необходимо добавить в список условий эти товары </a:t>
            </a:r>
            <a:r>
              <a:rPr lang="ru-RU" sz="2000" dirty="0" smtClean="0">
                <a:solidFill>
                  <a:schemeClr val="tx1"/>
                </a:solidFill>
                <a:latin typeface="Times New Roman" pitchFamily="18" charset="0"/>
                <a:cs typeface="Times New Roman" pitchFamily="18" charset="0"/>
              </a:rPr>
              <a:t>и </a:t>
            </a:r>
            <a:r>
              <a:rPr lang="ru-RU" sz="2000" dirty="0">
                <a:solidFill>
                  <a:schemeClr val="tx1"/>
                </a:solidFill>
                <a:latin typeface="Times New Roman" pitchFamily="18" charset="0"/>
                <a:cs typeface="Times New Roman" pitchFamily="18" charset="0"/>
              </a:rPr>
              <a:t>затем нажать на кнопку «Вычислить правила». При этом в списке следствий появятся товары, совместно приобретаемые с данными. П</a:t>
            </a:r>
            <a:r>
              <a:rPr lang="ru-RU" sz="2000" dirty="0" smtClean="0">
                <a:solidFill>
                  <a:schemeClr val="tx1"/>
                </a:solidFill>
                <a:latin typeface="Times New Roman" pitchFamily="18" charset="0"/>
                <a:cs typeface="Times New Roman" pitchFamily="18" charset="0"/>
              </a:rPr>
              <a:t>оявятся </a:t>
            </a:r>
            <a:r>
              <a:rPr lang="ru-RU" sz="2000" dirty="0">
                <a:solidFill>
                  <a:schemeClr val="tx1"/>
                </a:solidFill>
                <a:latin typeface="Times New Roman" pitchFamily="18" charset="0"/>
                <a:cs typeface="Times New Roman" pitchFamily="18" charset="0"/>
              </a:rPr>
              <a:t>«сухари», «чай», «сухари и чай».</a:t>
            </a:r>
          </a:p>
        </p:txBody>
      </p:sp>
      <p:pic>
        <p:nvPicPr>
          <p:cNvPr id="4" name="Рисунок 3">
            <a:extLst>
              <a:ext uri="{FF2B5EF4-FFF2-40B4-BE49-F238E27FC236}">
                <a16:creationId xmlns="" xmlns:a16="http://schemas.microsoft.com/office/drawing/2014/main" id="{5B725478-FA39-40CC-84DE-36A2BA0C872D}"/>
              </a:ext>
            </a:extLst>
          </p:cNvPr>
          <p:cNvPicPr>
            <a:picLocks noChangeAspect="1"/>
          </p:cNvPicPr>
          <p:nvPr/>
        </p:nvPicPr>
        <p:blipFill>
          <a:blip r:embed="rId2"/>
          <a:stretch>
            <a:fillRect/>
          </a:stretch>
        </p:blipFill>
        <p:spPr>
          <a:xfrm>
            <a:off x="467544" y="3356992"/>
            <a:ext cx="5953328" cy="2733472"/>
          </a:xfrm>
          <a:prstGeom prst="rect">
            <a:avLst/>
          </a:prstGeom>
        </p:spPr>
      </p:pic>
    </p:spTree>
    <p:extLst>
      <p:ext uri="{BB962C8B-B14F-4D97-AF65-F5344CB8AC3E}">
        <p14:creationId xmlns:p14="http://schemas.microsoft.com/office/powerpoint/2010/main" val="3379149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Визуализаторы</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ru-RU" sz="2000" dirty="0">
                <a:solidFill>
                  <a:schemeClr val="tx1"/>
                </a:solidFill>
                <a:latin typeface="Times New Roman" pitchFamily="18" charset="0"/>
                <a:cs typeface="Times New Roman" pitchFamily="18" charset="0"/>
              </a:rPr>
              <a:t>Существующий в АП </a:t>
            </a:r>
            <a:r>
              <a:rPr lang="ru-RU" sz="2000" dirty="0" err="1">
                <a:solidFill>
                  <a:schemeClr val="tx1"/>
                </a:solidFill>
                <a:latin typeface="Times New Roman" pitchFamily="18" charset="0"/>
                <a:cs typeface="Times New Roman" pitchFamily="18" charset="0"/>
              </a:rPr>
              <a:t>Deductor</a:t>
            </a:r>
            <a:r>
              <a:rPr lang="ru-RU" sz="2000" dirty="0">
                <a:solidFill>
                  <a:schemeClr val="tx1"/>
                </a:solidFill>
                <a:latin typeface="Times New Roman" pitchFamily="18" charset="0"/>
                <a:cs typeface="Times New Roman" pitchFamily="18" charset="0"/>
              </a:rPr>
              <a:t> набор визуализаторов позволяет </a:t>
            </a:r>
            <a:r>
              <a:rPr lang="ru-RU" sz="2000" dirty="0" smtClean="0">
                <a:solidFill>
                  <a:schemeClr val="tx1"/>
                </a:solidFill>
                <a:latin typeface="Times New Roman" pitchFamily="18" charset="0"/>
                <a:cs typeface="Times New Roman" pitchFamily="18" charset="0"/>
              </a:rPr>
              <a:t>эксперту (аналитику) найти </a:t>
            </a:r>
            <a:r>
              <a:rPr lang="ru-RU" sz="2000" dirty="0">
                <a:solidFill>
                  <a:schemeClr val="tx1"/>
                </a:solidFill>
                <a:latin typeface="Times New Roman" pitchFamily="18" charset="0"/>
                <a:cs typeface="Times New Roman" pitchFamily="18" charset="0"/>
              </a:rPr>
              <a:t>интересные, необычные закономерности, понять, почему так происходит и применить их на практике. </a:t>
            </a:r>
            <a:endParaRPr lang="ru-RU" sz="2000" dirty="0" smtClean="0">
              <a:solidFill>
                <a:schemeClr val="tx1"/>
              </a:solidFill>
              <a:latin typeface="Times New Roman" pitchFamily="18" charset="0"/>
              <a:cs typeface="Times New Roman" pitchFamily="18" charset="0"/>
            </a:endParaRP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smtClean="0">
                <a:solidFill>
                  <a:schemeClr val="tx1"/>
                </a:solidFill>
                <a:latin typeface="Times New Roman" pitchFamily="18" charset="0"/>
                <a:cs typeface="Times New Roman" pitchFamily="18" charset="0"/>
              </a:rPr>
              <a:t>Результаты </a:t>
            </a:r>
            <a:r>
              <a:rPr lang="ru-RU" sz="2000" dirty="0">
                <a:solidFill>
                  <a:schemeClr val="tx1"/>
                </a:solidFill>
                <a:latin typeface="Times New Roman" pitchFamily="18" charset="0"/>
                <a:cs typeface="Times New Roman" pitchFamily="18" charset="0"/>
              </a:rPr>
              <a:t>анализа можно </a:t>
            </a:r>
            <a:r>
              <a:rPr lang="ru-RU" sz="2000" dirty="0" smtClean="0">
                <a:solidFill>
                  <a:schemeClr val="tx1"/>
                </a:solidFill>
                <a:latin typeface="Times New Roman" pitchFamily="18" charset="0"/>
                <a:cs typeface="Times New Roman" pitchFamily="18" charset="0"/>
              </a:rPr>
              <a:t>применить, например, для анализа </a:t>
            </a:r>
            <a:r>
              <a:rPr lang="ru-RU" sz="2000" dirty="0">
                <a:solidFill>
                  <a:schemeClr val="tx1"/>
                </a:solidFill>
                <a:latin typeface="Times New Roman" pitchFamily="18" charset="0"/>
                <a:cs typeface="Times New Roman" pitchFamily="18" charset="0"/>
              </a:rPr>
              <a:t>предпочтений клиентов, </a:t>
            </a:r>
            <a:r>
              <a:rPr lang="ru-RU" sz="2000" dirty="0" smtClean="0">
                <a:solidFill>
                  <a:schemeClr val="tx1"/>
                </a:solidFill>
                <a:latin typeface="Times New Roman" pitchFamily="18" charset="0"/>
                <a:cs typeface="Times New Roman" pitchFamily="18" charset="0"/>
              </a:rPr>
              <a:t>для </a:t>
            </a:r>
            <a:r>
              <a:rPr lang="ru-RU" sz="2000" dirty="0">
                <a:solidFill>
                  <a:schemeClr val="tx1"/>
                </a:solidFill>
                <a:latin typeface="Times New Roman" pitchFamily="18" charset="0"/>
                <a:cs typeface="Times New Roman" pitchFamily="18" charset="0"/>
              </a:rPr>
              <a:t>планирования расположения товаров в </a:t>
            </a:r>
            <a:r>
              <a:rPr lang="ru-RU" sz="2000" dirty="0" smtClean="0">
                <a:solidFill>
                  <a:schemeClr val="tx1"/>
                </a:solidFill>
                <a:latin typeface="Times New Roman" pitchFamily="18" charset="0"/>
                <a:cs typeface="Times New Roman" pitchFamily="18" charset="0"/>
              </a:rPr>
              <a:t>супермаркетах.</a:t>
            </a: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205484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Правила выявления интересных зависимостей</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ru-RU" sz="2000" dirty="0">
                <a:solidFill>
                  <a:schemeClr val="tx1"/>
                </a:solidFill>
                <a:latin typeface="Times New Roman" pitchFamily="18" charset="0"/>
                <a:cs typeface="Times New Roman" pitchFamily="18" charset="0"/>
              </a:rPr>
              <a:t>1. Уменьшение минимальной поддержки приводит к тому, что увеличивается количество потенциально интересных правил, однако это требует существенных вычислительных ресурсов. Одним из ограничений уменьшения порога минимальной поддержки является то, что слишком маленькая поддержка правила делает его статистически необоснованным.</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a:solidFill>
                  <a:schemeClr val="tx1"/>
                </a:solidFill>
                <a:latin typeface="Times New Roman" pitchFamily="18" charset="0"/>
                <a:cs typeface="Times New Roman" pitchFamily="18" charset="0"/>
              </a:rPr>
              <a:t>2. Правило со слишком большой поддержкой с точки зрения </a:t>
            </a:r>
            <a:r>
              <a:rPr lang="ru-RU" sz="2000" dirty="0" smtClean="0">
                <a:solidFill>
                  <a:schemeClr val="tx1"/>
                </a:solidFill>
                <a:latin typeface="Times New Roman" pitchFamily="18" charset="0"/>
                <a:cs typeface="Times New Roman" pitchFamily="18" charset="0"/>
              </a:rPr>
              <a:t>статистики представляет </a:t>
            </a:r>
            <a:r>
              <a:rPr lang="ru-RU" sz="2000" dirty="0">
                <a:solidFill>
                  <a:schemeClr val="tx1"/>
                </a:solidFill>
                <a:latin typeface="Times New Roman" pitchFamily="18" charset="0"/>
                <a:cs typeface="Times New Roman" pitchFamily="18" charset="0"/>
              </a:rPr>
              <a:t>собой большую ценность, но с практической точки </a:t>
            </a:r>
            <a:r>
              <a:rPr lang="ru-RU" sz="2000" dirty="0" smtClean="0">
                <a:solidFill>
                  <a:schemeClr val="tx1"/>
                </a:solidFill>
                <a:latin typeface="Times New Roman" pitchFamily="18" charset="0"/>
                <a:cs typeface="Times New Roman" pitchFamily="18" charset="0"/>
              </a:rPr>
              <a:t>зрения это</a:t>
            </a:r>
            <a:r>
              <a:rPr lang="ru-RU" sz="2000" dirty="0">
                <a:solidFill>
                  <a:schemeClr val="tx1"/>
                </a:solidFill>
                <a:latin typeface="Times New Roman" pitchFamily="18" charset="0"/>
                <a:cs typeface="Times New Roman" pitchFamily="18" charset="0"/>
              </a:rPr>
              <a:t>, скорее всего, означает то, что либо правило всем известно, либо товары, присутствующие в нем, являются лидерами продаж, откуда следует их низкая практическая ценность.</a:t>
            </a:r>
          </a:p>
        </p:txBody>
      </p:sp>
    </p:spTree>
    <p:extLst>
      <p:ext uri="{BB962C8B-B14F-4D97-AF65-F5344CB8AC3E}">
        <p14:creationId xmlns:p14="http://schemas.microsoft.com/office/powerpoint/2010/main" val="2531206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Правила выявления интересных зависимостей</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ru-RU" sz="2000" dirty="0">
                <a:solidFill>
                  <a:schemeClr val="tx1"/>
                </a:solidFill>
                <a:latin typeface="Times New Roman" pitchFamily="18" charset="0"/>
                <a:cs typeface="Times New Roman" pitchFamily="18" charset="0"/>
              </a:rPr>
              <a:t>3. Уменьшение порога достоверности также приводит к увеличению количества правил. Значение минимальной достоверности также не должно быть слишком маленьким, так как ценность правила с достоверностью 5 % чаще всего настолько мала, что это и правилом считать нельзя.</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dirty="0">
                <a:solidFill>
                  <a:schemeClr val="tx1"/>
                </a:solidFill>
                <a:latin typeface="Times New Roman" pitchFamily="18" charset="0"/>
                <a:cs typeface="Times New Roman" pitchFamily="18" charset="0"/>
              </a:rPr>
              <a:t>4. Интерпретация ассоциативных правил.</a:t>
            </a:r>
          </a:p>
          <a:p>
            <a:pPr marL="0" indent="0" algn="just">
              <a:spcBef>
                <a:spcPts val="0"/>
              </a:spcBef>
              <a:buNone/>
            </a:pP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977189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smtClean="0">
                <a:effectLst/>
                <a:latin typeface="Times New Roman" pitchFamily="18" charset="0"/>
                <a:cs typeface="Times New Roman" pitchFamily="18" charset="0"/>
              </a:rPr>
              <a:t>Параметры построения ассоциативных правил</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spcBef>
                <a:spcPts val="0"/>
              </a:spcBef>
              <a:buNone/>
            </a:pPr>
            <a:r>
              <a:rPr lang="ru-RU" sz="2000" dirty="0" smtClean="0">
                <a:solidFill>
                  <a:schemeClr val="tx1"/>
                </a:solidFill>
                <a:latin typeface="Times New Roman" pitchFamily="18" charset="0"/>
                <a:cs typeface="Times New Roman" pitchFamily="18" charset="0"/>
              </a:rPr>
              <a:t>По умолчанию в обработчике установлены следующие границы поддержки </a:t>
            </a:r>
            <a:r>
              <a:rPr lang="ru-RU" sz="2000" dirty="0">
                <a:solidFill>
                  <a:schemeClr val="tx1"/>
                </a:solidFill>
                <a:latin typeface="Times New Roman" pitchFamily="18" charset="0"/>
                <a:cs typeface="Times New Roman" pitchFamily="18" charset="0"/>
              </a:rPr>
              <a:t>– 1 % и 20 </a:t>
            </a:r>
            <a:r>
              <a:rPr lang="ru-RU" sz="2000" dirty="0" smtClean="0">
                <a:solidFill>
                  <a:schemeClr val="tx1"/>
                </a:solidFill>
                <a:latin typeface="Times New Roman" pitchFamily="18" charset="0"/>
                <a:cs typeface="Times New Roman" pitchFamily="18" charset="0"/>
              </a:rPr>
              <a:t>% и достоверности </a:t>
            </a:r>
            <a:r>
              <a:rPr lang="ru-RU" sz="2000" dirty="0">
                <a:solidFill>
                  <a:schemeClr val="tx1"/>
                </a:solidFill>
                <a:latin typeface="Times New Roman" pitchFamily="18" charset="0"/>
                <a:cs typeface="Times New Roman" pitchFamily="18" charset="0"/>
              </a:rPr>
              <a:t>40 % и 90 </a:t>
            </a:r>
            <a:r>
              <a:rPr lang="ru-RU" sz="2000" dirty="0" smtClean="0">
                <a:solidFill>
                  <a:schemeClr val="tx1"/>
                </a:solidFill>
                <a:latin typeface="Times New Roman" pitchFamily="18" charset="0"/>
                <a:cs typeface="Times New Roman" pitchFamily="18" charset="0"/>
              </a:rPr>
              <a:t>%.</a:t>
            </a:r>
          </a:p>
          <a:p>
            <a:pPr marL="0" indent="0" algn="just">
              <a:spcBef>
                <a:spcPts val="0"/>
              </a:spcBef>
              <a:buNone/>
            </a:pPr>
            <a:r>
              <a:rPr lang="ru-RU" sz="2000" dirty="0" smtClean="0">
                <a:solidFill>
                  <a:schemeClr val="tx1"/>
                </a:solidFill>
                <a:latin typeface="Times New Roman" pitchFamily="18" charset="0"/>
                <a:cs typeface="Times New Roman" pitchFamily="18" charset="0"/>
              </a:rPr>
              <a:t>Можно изменить максимальную поддержку до 40%.</a:t>
            </a:r>
            <a:endParaRPr lang="ru-RU" sz="2000" dirty="0">
              <a:solidFill>
                <a:schemeClr val="tx1"/>
              </a:solidFill>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4981" y="2348880"/>
            <a:ext cx="5829300" cy="380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2841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Три вида ассоциативных правил</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fontScale="92500" lnSpcReduction="10000"/>
          </a:bodyPr>
          <a:lstStyle/>
          <a:p>
            <a:pPr marL="0" indent="0" algn="just">
              <a:spcBef>
                <a:spcPts val="0"/>
              </a:spcBef>
              <a:buNone/>
            </a:pPr>
            <a:r>
              <a:rPr lang="ru-RU" sz="2000" b="1" dirty="0">
                <a:solidFill>
                  <a:schemeClr val="tx1"/>
                </a:solidFill>
                <a:latin typeface="Times New Roman" pitchFamily="18" charset="0"/>
                <a:cs typeface="Times New Roman" pitchFamily="18" charset="0"/>
              </a:rPr>
              <a:t>Полезные правила </a:t>
            </a:r>
            <a:r>
              <a:rPr lang="ru-RU" sz="2000" dirty="0">
                <a:solidFill>
                  <a:schemeClr val="tx1"/>
                </a:solidFill>
                <a:latin typeface="Times New Roman" pitchFamily="18" charset="0"/>
                <a:cs typeface="Times New Roman" pitchFamily="18" charset="0"/>
              </a:rPr>
              <a:t>содержат действительную информацию, которая ранее была неизвестна, но имеет логичное объяснение. Такие правила могут быть использованы для принятия решений, приносящих выгоду.</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b="1" dirty="0">
                <a:solidFill>
                  <a:schemeClr val="tx1"/>
                </a:solidFill>
                <a:latin typeface="Times New Roman" pitchFamily="18" charset="0"/>
                <a:cs typeface="Times New Roman" pitchFamily="18" charset="0"/>
              </a:rPr>
              <a:t>Тривиальные правила </a:t>
            </a:r>
            <a:r>
              <a:rPr lang="ru-RU" sz="2000" dirty="0">
                <a:solidFill>
                  <a:schemeClr val="tx1"/>
                </a:solidFill>
                <a:latin typeface="Times New Roman" pitchFamily="18" charset="0"/>
                <a:cs typeface="Times New Roman" pitchFamily="18" charset="0"/>
              </a:rPr>
              <a:t>содержат действительную и легко объяснимую информацию, которая уже известна. Такие правила, хотя и объяснимы, </a:t>
            </a:r>
            <a:r>
              <a:rPr lang="ru-RU" sz="2000" dirty="0" smtClean="0">
                <a:solidFill>
                  <a:schemeClr val="tx1"/>
                </a:solidFill>
                <a:latin typeface="Times New Roman" pitchFamily="18" charset="0"/>
                <a:cs typeface="Times New Roman" pitchFamily="18" charset="0"/>
              </a:rPr>
              <a:t>но не </a:t>
            </a:r>
            <a:r>
              <a:rPr lang="ru-RU" sz="2000" dirty="0">
                <a:solidFill>
                  <a:schemeClr val="tx1"/>
                </a:solidFill>
                <a:latin typeface="Times New Roman" pitchFamily="18" charset="0"/>
                <a:cs typeface="Times New Roman" pitchFamily="18" charset="0"/>
              </a:rPr>
              <a:t>могут принести какой-либо пользы, т.к. отражают известные законы </a:t>
            </a:r>
            <a:r>
              <a:rPr lang="ru-RU" sz="2000" dirty="0" smtClean="0">
                <a:solidFill>
                  <a:schemeClr val="tx1"/>
                </a:solidFill>
                <a:latin typeface="Times New Roman" pitchFamily="18" charset="0"/>
                <a:cs typeface="Times New Roman" pitchFamily="18" charset="0"/>
              </a:rPr>
              <a:t>в исследуемой </a:t>
            </a:r>
            <a:r>
              <a:rPr lang="ru-RU" sz="2000" dirty="0">
                <a:solidFill>
                  <a:schemeClr val="tx1"/>
                </a:solidFill>
                <a:latin typeface="Times New Roman" pitchFamily="18" charset="0"/>
                <a:cs typeface="Times New Roman" pitchFamily="18" charset="0"/>
              </a:rPr>
              <a:t>области или результаты прошлой деятельности. При анализе рыночных корзин в правилах с самой высокой поддержкой и достоверностью окажутся товары-лидеры продаж. Практическая ценность таких правил крайне низка.</a:t>
            </a:r>
          </a:p>
          <a:p>
            <a:pPr marL="0" indent="0" algn="just">
              <a:spcBef>
                <a:spcPts val="0"/>
              </a:spcBef>
              <a:buNone/>
            </a:pPr>
            <a:endParaRPr lang="ru-RU" sz="2000" dirty="0">
              <a:solidFill>
                <a:schemeClr val="tx1"/>
              </a:solidFill>
              <a:latin typeface="Times New Roman" pitchFamily="18" charset="0"/>
              <a:cs typeface="Times New Roman" pitchFamily="18" charset="0"/>
            </a:endParaRPr>
          </a:p>
          <a:p>
            <a:pPr marL="0" indent="0" algn="just">
              <a:spcBef>
                <a:spcPts val="0"/>
              </a:spcBef>
              <a:buNone/>
            </a:pPr>
            <a:r>
              <a:rPr lang="ru-RU" sz="2000" b="1" dirty="0">
                <a:solidFill>
                  <a:schemeClr val="tx1"/>
                </a:solidFill>
                <a:latin typeface="Times New Roman" pitchFamily="18" charset="0"/>
                <a:cs typeface="Times New Roman" pitchFamily="18" charset="0"/>
              </a:rPr>
              <a:t>Непонятные правила </a:t>
            </a:r>
            <a:r>
              <a:rPr lang="ru-RU" sz="2000" dirty="0">
                <a:solidFill>
                  <a:schemeClr val="tx1"/>
                </a:solidFill>
                <a:latin typeface="Times New Roman" pitchFamily="18" charset="0"/>
                <a:cs typeface="Times New Roman" pitchFamily="18" charset="0"/>
              </a:rPr>
              <a:t>содержат информацию, которая не может быть объяснена. Такие правила могут быть получены или на основе аномальных значений, или глубоко скрытых знаний. Напрямую такие правила нельзя использовать для принятия решений, т.к. их необъяснимость может привести к непредсказуемым результатам. Для лучшего понимания требуется дополнительный анализ.</a:t>
            </a:r>
          </a:p>
        </p:txBody>
      </p:sp>
    </p:spTree>
    <p:extLst>
      <p:ext uri="{BB962C8B-B14F-4D97-AF65-F5344CB8AC3E}">
        <p14:creationId xmlns:p14="http://schemas.microsoft.com/office/powerpoint/2010/main" val="3713069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Вопросы для проверки</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457200" indent="-457200" algn="just">
              <a:buAutoNum type="arabicPeriod"/>
            </a:pPr>
            <a:r>
              <a:rPr lang="ru-RU" sz="2000" dirty="0">
                <a:solidFill>
                  <a:schemeClr val="tx1"/>
                </a:solidFill>
                <a:latin typeface="Times New Roman" pitchFamily="18" charset="0"/>
                <a:cs typeface="Times New Roman" pitchFamily="18" charset="0"/>
              </a:rPr>
              <a:t>Что такое ассоциативные правила</a:t>
            </a:r>
            <a:r>
              <a:rPr lang="en-US" sz="2000" dirty="0">
                <a:solidFill>
                  <a:schemeClr val="tx1"/>
                </a:solidFill>
                <a:latin typeface="Times New Roman" pitchFamily="18" charset="0"/>
                <a:cs typeface="Times New Roman" pitchFamily="18" charset="0"/>
              </a:rPr>
              <a:t>?</a:t>
            </a:r>
            <a:endParaRPr lang="ru-RU" sz="2000" dirty="0">
              <a:solidFill>
                <a:schemeClr val="tx1"/>
              </a:solidFill>
              <a:latin typeface="Times New Roman" pitchFamily="18" charset="0"/>
              <a:cs typeface="Times New Roman" pitchFamily="18" charset="0"/>
            </a:endParaRPr>
          </a:p>
          <a:p>
            <a:pPr marL="457200" indent="-457200" algn="just">
              <a:buAutoNum type="arabicPeriod"/>
            </a:pPr>
            <a:r>
              <a:rPr lang="ru-RU" sz="2000" dirty="0">
                <a:solidFill>
                  <a:schemeClr val="tx1"/>
                </a:solidFill>
                <a:latin typeface="Times New Roman" pitchFamily="18" charset="0"/>
                <a:cs typeface="Times New Roman" pitchFamily="18" charset="0"/>
              </a:rPr>
              <a:t>Что такое поддержка?</a:t>
            </a:r>
          </a:p>
          <a:p>
            <a:pPr marL="457200" indent="-457200" algn="just">
              <a:buAutoNum type="arabicPeriod"/>
            </a:pPr>
            <a:r>
              <a:rPr lang="ru-RU" sz="2000" dirty="0">
                <a:solidFill>
                  <a:schemeClr val="tx1"/>
                </a:solidFill>
                <a:latin typeface="Times New Roman" pitchFamily="18" charset="0"/>
                <a:cs typeface="Times New Roman" pitchFamily="18" charset="0"/>
              </a:rPr>
              <a:t>Что такое достоверность?</a:t>
            </a:r>
          </a:p>
          <a:p>
            <a:pPr marL="457200" indent="-457200" algn="just">
              <a:buAutoNum type="arabicPeriod"/>
            </a:pPr>
            <a:r>
              <a:rPr lang="ru-RU" sz="2000" dirty="0">
                <a:solidFill>
                  <a:schemeClr val="tx1"/>
                </a:solidFill>
                <a:latin typeface="Times New Roman" pitchFamily="18" charset="0"/>
                <a:cs typeface="Times New Roman" pitchFamily="18" charset="0"/>
              </a:rPr>
              <a:t>Какой алгоритм используется для поиска ассоциативных правил?</a:t>
            </a:r>
          </a:p>
          <a:p>
            <a:pPr marL="457200" indent="-457200" algn="just">
              <a:buAutoNum type="arabicPeriod"/>
            </a:pPr>
            <a:r>
              <a:rPr lang="ru-RU" sz="2000" dirty="0">
                <a:solidFill>
                  <a:schemeClr val="tx1"/>
                </a:solidFill>
                <a:latin typeface="Times New Roman" pitchFamily="18" charset="0"/>
                <a:cs typeface="Times New Roman" pitchFamily="18" charset="0"/>
              </a:rPr>
              <a:t>Какие визуализаторы используются для просмотра результатов </a:t>
            </a:r>
            <a:r>
              <a:rPr lang="ru-RU" sz="2000" dirty="0" smtClean="0">
                <a:solidFill>
                  <a:schemeClr val="tx1"/>
                </a:solidFill>
                <a:latin typeface="Times New Roman" pitchFamily="18" charset="0"/>
                <a:cs typeface="Times New Roman" pitchFamily="18" charset="0"/>
              </a:rPr>
              <a:t>поиска? </a:t>
            </a:r>
            <a:endParaRPr lang="ru-RU" sz="2000" dirty="0">
              <a:solidFill>
                <a:schemeClr val="tx1"/>
              </a:solidFill>
              <a:latin typeface="Times New Roman" pitchFamily="18" charset="0"/>
              <a:cs typeface="Times New Roman" pitchFamily="18" charset="0"/>
            </a:endParaRPr>
          </a:p>
          <a:p>
            <a:pPr marL="457200" indent="-457200" algn="just">
              <a:buAutoNum type="arabicPeriod"/>
            </a:pPr>
            <a:endParaRPr lang="ru-RU" sz="2000" dirty="0">
              <a:solidFill>
                <a:schemeClr val="tx1"/>
              </a:solidFill>
              <a:latin typeface="Times New Roman" pitchFamily="18" charset="0"/>
              <a:cs typeface="Times New Roman" pitchFamily="18" charset="0"/>
            </a:endParaRPr>
          </a:p>
          <a:p>
            <a:pPr marL="457200" indent="-457200" algn="just">
              <a:buAutoNum type="arabicPeriod"/>
            </a:pPr>
            <a:endParaRPr lang="ru-RU" sz="2000" dirty="0">
              <a:solidFill>
                <a:schemeClr val="tx1"/>
              </a:solidFill>
              <a:latin typeface="Times New Roman" pitchFamily="18" charset="0"/>
              <a:cs typeface="Times New Roman" pitchFamily="18" charset="0"/>
            </a:endParaRPr>
          </a:p>
          <a:p>
            <a:pPr marL="457200" indent="-457200" algn="just">
              <a:buAutoNum type="arabicPeriod"/>
            </a:pPr>
            <a:endParaRPr lang="en-US" sz="2000" dirty="0">
              <a:solidFill>
                <a:schemeClr val="tx1"/>
              </a:solidFill>
              <a:latin typeface="Times New Roman" pitchFamily="18" charset="0"/>
              <a:cs typeface="Times New Roman" pitchFamily="18" charset="0"/>
            </a:endParaRPr>
          </a:p>
          <a:p>
            <a:pPr marL="457200" indent="-457200" algn="just">
              <a:buAutoNum type="arabicPeriod"/>
            </a:pPr>
            <a:endParaRPr lang="ru-RU" sz="2000" dirty="0">
              <a:solidFill>
                <a:schemeClr val="tx1"/>
              </a:solidFill>
              <a:latin typeface="Times New Roman" pitchFamily="18" charset="0"/>
              <a:cs typeface="Times New Roman" pitchFamily="18" charset="0"/>
            </a:endParaRPr>
          </a:p>
          <a:p>
            <a:pPr marL="457200" indent="-457200" algn="just">
              <a:buAutoNum type="arabicPeriod"/>
            </a:pPr>
            <a:endParaRPr lang="en-US" sz="2000" dirty="0">
              <a:solidFill>
                <a:schemeClr val="tx1"/>
              </a:solidFill>
              <a:latin typeface="Times New Roman" pitchFamily="18" charset="0"/>
              <a:cs typeface="Times New Roman" pitchFamily="18" charset="0"/>
            </a:endParaRPr>
          </a:p>
          <a:p>
            <a:pPr marL="457200" indent="-457200" algn="just">
              <a:buAutoNum type="arabicPeriod"/>
            </a:pPr>
            <a:endParaRPr lang="en-US" sz="2000" dirty="0">
              <a:solidFill>
                <a:schemeClr val="tx1"/>
              </a:solidFill>
              <a:latin typeface="Times New Roman" pitchFamily="18" charset="0"/>
              <a:cs typeface="Times New Roman" pitchFamily="18" charset="0"/>
            </a:endParaRPr>
          </a:p>
          <a:p>
            <a:pPr marL="457200" indent="-457200" algn="just">
              <a:buAutoNum type="arabicPeriod"/>
            </a:pPr>
            <a:endParaRPr lang="ru-RU" sz="2000" dirty="0">
              <a:solidFill>
                <a:schemeClr val="tx1"/>
              </a:solidFill>
              <a:latin typeface="Times New Roman" pitchFamily="18" charset="0"/>
              <a:cs typeface="Times New Roman" pitchFamily="18" charset="0"/>
            </a:endParaRPr>
          </a:p>
          <a:p>
            <a:pPr marL="457200" indent="-457200" algn="just">
              <a:buAutoNum type="arabicPeriod"/>
            </a:pPr>
            <a:endParaRPr lang="en-US" sz="2000" dirty="0">
              <a:solidFill>
                <a:schemeClr val="tx1"/>
              </a:solidFill>
              <a:latin typeface="Times New Roman" pitchFamily="18" charset="0"/>
              <a:cs typeface="Times New Roman" pitchFamily="18" charset="0"/>
            </a:endParaRPr>
          </a:p>
          <a:p>
            <a:pPr marL="457200" indent="-457200" algn="just">
              <a:buAutoNum type="arabicPeriod"/>
            </a:pPr>
            <a:endParaRPr lang="en-US" sz="2000" dirty="0">
              <a:solidFill>
                <a:schemeClr val="tx1"/>
              </a:solidFill>
              <a:latin typeface="Times New Roman" pitchFamily="18" charset="0"/>
              <a:cs typeface="Times New Roman" pitchFamily="18" charset="0"/>
            </a:endParaRPr>
          </a:p>
          <a:p>
            <a:pPr marL="457200" indent="-457200" algn="just">
              <a:buAutoNum type="arabicPeriod"/>
            </a:pP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7434432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2015</TotalTime>
  <Words>1587</Words>
  <Application>Microsoft Office PowerPoint</Application>
  <PresentationFormat>Экран (4:3)</PresentationFormat>
  <Paragraphs>145</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Исполнительная</vt:lpstr>
      <vt:lpstr>          Поиск ассоциативных правил   </vt:lpstr>
      <vt:lpstr>Основные понятия </vt:lpstr>
      <vt:lpstr>Основные понятия </vt:lpstr>
      <vt:lpstr>Объективные показатели значимости ассоциативных правил </vt:lpstr>
      <vt:lpstr>Объективные показатели значимости ассоциативных правил </vt:lpstr>
      <vt:lpstr>Субъективные показатели значимости ассоциативных правил </vt:lpstr>
      <vt:lpstr>Субъективные показатели значимости ассоциативных правил </vt:lpstr>
      <vt:lpstr>Алгоритм Apriori </vt:lpstr>
      <vt:lpstr>Пример поиска ассоциативных правил в  АП Deductor Studio Academic </vt:lpstr>
      <vt:lpstr>Шаги поиска ассоциативных правил в  АП Deductor Studio Academic </vt:lpstr>
      <vt:lpstr>Шаги поиска ассоциативных правил в  АП Deductor Studio Academic </vt:lpstr>
      <vt:lpstr>Визуализаторы </vt:lpstr>
      <vt:lpstr>Визуализаторы </vt:lpstr>
      <vt:lpstr>Визуализаторы </vt:lpstr>
      <vt:lpstr>Визуализаторы </vt:lpstr>
      <vt:lpstr>Визуализаторы </vt:lpstr>
      <vt:lpstr>Визуализаторы </vt:lpstr>
      <vt:lpstr>Правила выявления интересных зависимостей </vt:lpstr>
      <vt:lpstr>Правила выявления интересных зависимостей </vt:lpstr>
      <vt:lpstr>Параметры построения ассоциативных правил </vt:lpstr>
      <vt:lpstr>Три вида ассоциативных правил </vt:lpstr>
      <vt:lpstr>Вопросы для проверки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Емельянова М.Г.</dc:title>
  <dc:creator>1</dc:creator>
  <cp:lastModifiedBy>RSS</cp:lastModifiedBy>
  <cp:revision>635</cp:revision>
  <dcterms:created xsi:type="dcterms:W3CDTF">2021-09-01T08:25:14Z</dcterms:created>
  <dcterms:modified xsi:type="dcterms:W3CDTF">2024-09-28T15:53:17Z</dcterms:modified>
</cp:coreProperties>
</file>